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A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62.svg" ContentType="image/svg+xml"/>
  <Override PartName="/ppt/notesSlides/notesSlide21.xml" ContentType="application/vnd.openxmlformats-officedocument.presentationml.notesSlide+xml"/>
  <Override PartName="/ppt/media/image65.svg" ContentType="image/svg+xml"/>
  <Override PartName="/ppt/notesSlides/notesSlide22.xml" ContentType="application/vnd.openxmlformats-officedocument.presentationml.notesSlide+xml"/>
  <Override PartName="/ppt/media/image68.svg" ContentType="image/svg+xml"/>
  <Override PartName="/ppt/notesSlides/notesSlide23.xml" ContentType="application/vnd.openxmlformats-officedocument.presentationml.notesSlide+xml"/>
  <Override PartName="/ppt/media/image71.svg" ContentType="image/svg+xml"/>
  <Override PartName="/ppt/notesSlides/notesSlide24.xml" ContentType="application/vnd.openxmlformats-officedocument.presentationml.notesSlide+xml"/>
  <Override PartName="/ppt/media/image74.svg" ContentType="image/svg+xml"/>
  <Override PartName="/ppt/notesSlides/notesSlide25.xml" ContentType="application/vnd.openxmlformats-officedocument.presentationml.notesSlide+xml"/>
  <Override PartName="/ppt/media/image76.svg" ContentType="image/sv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4"/>
    <p:sldMasterId id="2147485228" r:id="rId5"/>
    <p:sldMasterId id="2147485278" r:id="rId6"/>
  </p:sldMasterIdLst>
  <p:notesMasterIdLst>
    <p:notesMasterId r:id="rId39"/>
  </p:notesMasterIdLst>
  <p:sldIdLst>
    <p:sldId id="393" r:id="rId7"/>
    <p:sldId id="2238" r:id="rId8"/>
    <p:sldId id="457" r:id="rId9"/>
    <p:sldId id="2239" r:id="rId10"/>
    <p:sldId id="2274" r:id="rId11"/>
    <p:sldId id="272" r:id="rId12"/>
    <p:sldId id="2363" r:id="rId13"/>
    <p:sldId id="2276" r:id="rId14"/>
    <p:sldId id="280" r:id="rId15"/>
    <p:sldId id="282" r:id="rId16"/>
    <p:sldId id="2350" r:id="rId17"/>
    <p:sldId id="2353" r:id="rId18"/>
    <p:sldId id="2354" r:id="rId19"/>
    <p:sldId id="2355" r:id="rId20"/>
    <p:sldId id="2356" r:id="rId21"/>
    <p:sldId id="2357" r:id="rId22"/>
    <p:sldId id="2352" r:id="rId23"/>
    <p:sldId id="2364" r:id="rId24"/>
    <p:sldId id="284" r:id="rId25"/>
    <p:sldId id="2351" r:id="rId26"/>
    <p:sldId id="2359" r:id="rId27"/>
    <p:sldId id="2360" r:id="rId28"/>
    <p:sldId id="2361" r:id="rId29"/>
    <p:sldId id="2362" r:id="rId30"/>
    <p:sldId id="2366" r:id="rId31"/>
    <p:sldId id="2365" r:id="rId32"/>
    <p:sldId id="491" r:id="rId33"/>
    <p:sldId id="2346" r:id="rId34"/>
    <p:sldId id="2347" r:id="rId35"/>
    <p:sldId id="2358" r:id="rId36"/>
    <p:sldId id="2348" r:id="rId37"/>
    <p:sldId id="2311"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B5E6B0-F709-7BED-3432-52E6DEC33A4D}" name="Laurent Bugnion" initials="LB" userId="Laurent Bugnio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E3837-5109-4470-9450-90254DB7765B}" v="2054" dt="2022-09-16T09:55:11.724"/>
    <p1510:client id="{E4424273-9AD0-0AAF-65D9-59167819CB38}" v="34" dt="2022-09-19T07:30:10.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0"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presProps" Target="presProps.xml"/></Relationships>
</file>

<file path=ppt/comments/modernComment_11A_0.xml><?xml version="1.0" encoding="utf-8"?>
<p188:cmLst xmlns:a="http://schemas.openxmlformats.org/drawingml/2006/main" xmlns:r="http://schemas.openxmlformats.org/officeDocument/2006/relationships" xmlns:p188="http://schemas.microsoft.com/office/powerpoint/2018/8/main">
  <p188:cm id="{C204135A-5D19-449D-B120-440A50A992D0}" authorId="{0FB5E6B0-F709-7BED-3432-52E6DEC33A4D}" created="2022-08-15T14:26:52.694">
    <ac:deMkLst xmlns:ac="http://schemas.microsoft.com/office/drawing/2013/main/command">
      <pc:docMk xmlns:pc="http://schemas.microsoft.com/office/powerpoint/2013/main/command"/>
      <pc:sldMk xmlns:pc="http://schemas.microsoft.com/office/powerpoint/2013/main/command" cId="0" sldId="282"/>
      <ac:picMk id="5" creationId="{00000000-0000-0000-0000-000000000000}"/>
    </ac:deMkLst>
    <p188:txBody>
      <a:bodyPr/>
      <a:lstStyle/>
      <a:p>
        <a:r>
          <a:rPr lang="en-US"/>
          <a:t>The video didn't render here, please handle appropriately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10803-EBCD-4386-8907-A55B50C748C7}" type="datetimeFigureOut">
              <a:t>9/19/2022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04D35-7892-4A4B-9F88-FBCD0D4C19A8}"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tabLst/>
              <a:defRPr/>
            </a:pPr>
            <a:r>
              <a:rPr lang="en-US" sz="3200" b="0">
                <a:cs typeface="Calibri"/>
              </a:rPr>
              <a:t>GET EXCITED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High energy. Welcome the audience and each other to this Learn Live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Introduce yourselves.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Small amount of cross-talk.</a:t>
            </a:r>
          </a:p>
          <a:p>
            <a:pPr marL="0" marR="0" lvl="0" indent="0" algn="l" defTabSz="914400">
              <a:lnSpc>
                <a:spcPct val="100000"/>
              </a:lnSpc>
              <a:spcBef>
                <a:spcPts val="0"/>
              </a:spcBef>
              <a:spcAft>
                <a:spcPts val="0"/>
              </a:spcAft>
              <a:buClrTx/>
              <a:buSzTx/>
              <a:buFontTx/>
              <a:buNone/>
              <a:tabLst/>
              <a:defRPr/>
            </a:pPr>
            <a:endParaRPr lang="en-US" b="0">
              <a:cs typeface="Calibri"/>
            </a:endParaRPr>
          </a:p>
          <a:p>
            <a:pPr>
              <a:defRPr/>
            </a:pPr>
            <a:r>
              <a:rPr lang="en-US">
                <a:cs typeface="Calibri"/>
              </a:rPr>
              <a:t>Jasleen will start, introducing session and Carlotta.</a:t>
            </a:r>
          </a:p>
          <a:p>
            <a:pPr>
              <a:defRPr/>
            </a:pPr>
            <a:r>
              <a:rPr lang="en-US">
                <a:cs typeface="Calibri"/>
              </a:rPr>
              <a:t>Carlotta introduces Jasleen.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Link to published modules on Learn: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https://docs.microsoft.com/en-us/learn/modules/plan-resource-requirements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https://docs.microsoft.com/en-us/learn/modules/configure-azure-cosmos-db-sql-api</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9/19/2022 7:38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3817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dataset is called </a:t>
            </a:r>
            <a:r>
              <a:rPr i="1"/>
              <a:t>K-means</a:t>
            </a:r>
            <a:r>
              <a:t>. Let's get to the finer details.</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from the previous unit, this means deciding how many clusters you want to use to group the flowers.</a:t>
            </a:r>
          </a:p>
          <a:p>
            <a:endParaRPr/>
          </a:p>
          <a:p>
            <a:r>
              <a:t>The algorithm randomly selects </a:t>
            </a:r>
            <a:r>
              <a:rPr i="1"/>
              <a:t>K</a:t>
            </a:r>
            <a:r>
              <a:t> observations from the dataset to serve as the initial centers for the clusters (that is, </a:t>
            </a:r>
            <a:r>
              <a:rPr i="1"/>
              <a:t>centroids</a:t>
            </a:r>
            <a:r>
              <a:t>).</a:t>
            </a:r>
          </a:p>
          <a:p>
            <a:endParaRPr/>
          </a:p>
          <a:p>
            <a:r>
              <a:t>Each of the remaining observations (in this case, flowers) is assigned to its closest centroid.</a:t>
            </a:r>
          </a:p>
          <a:p>
            <a:endParaRPr/>
          </a:p>
          <a:p>
            <a:r>
              <a:t>The new mean of each cluster is computed, and the centroid is moved to the mean.</a:t>
            </a:r>
          </a:p>
          <a:p>
            <a:endParaRPr/>
          </a:p>
          <a:p>
            <a:r>
              <a:t>Now that the centers have been recalculated, every observation is checked again to see if it might be closer to a different cluster. All the objects are reassigned again by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random starts and choose the iteration with the lowest </a:t>
            </a:r>
            <a:r>
              <a:rPr i="1"/>
              <a:t>within cluster sum of squares</a:t>
            </a:r>
            <a:r>
              <a:t> (WCSS). As such, it's strongly recommended to always run K-means with several values of </a:t>
            </a:r>
            <a:r>
              <a:rPr i="1" err="1"/>
              <a:t>nstart</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2730334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399665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78969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402763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algorithm we previously used to approximate the number of clusters in our data set is called </a:t>
            </a:r>
            <a:r>
              <a:rPr i="1"/>
              <a:t>K-Means</a:t>
            </a:r>
            <a:r>
              <a:t>. Let's get to the finer details, shall we?</a:t>
            </a:r>
          </a:p>
          <a:p>
            <a:endParaRPr/>
          </a:p>
          <a:p>
            <a:pPr>
              <a:spcBef>
                <a:spcPct val="43750"/>
              </a:spcBef>
              <a:spcAft>
                <a:spcPct val="43750"/>
              </a:spcAft>
            </a:pPr>
            <a:r>
              <a:t>The basic algorithm has the following steps:</a:t>
            </a:r>
          </a:p>
          <a:p>
            <a:endParaRPr/>
          </a:p>
          <a:p>
            <a:r>
              <a:t>Specify the number of clusters to be created (this is done by the data scientist). Taking the flowers example we used at the beginning of the lesson, this means deciding how many clusters you want to use to group the flowers.</a:t>
            </a:r>
          </a:p>
          <a:p>
            <a:endParaRPr/>
          </a:p>
          <a:p>
            <a:r>
              <a:t>Next, the algorithm randomly selects </a:t>
            </a:r>
            <a:r>
              <a:rPr i="1"/>
              <a:t>K</a:t>
            </a:r>
            <a:r>
              <a:t> observations from the data set to serve as the initial centers for the clusters (that is, </a:t>
            </a:r>
            <a:r>
              <a:rPr i="1"/>
              <a:t>centroids</a:t>
            </a:r>
            <a:r>
              <a:t>).</a:t>
            </a:r>
          </a:p>
          <a:p>
            <a:endParaRPr/>
          </a:p>
          <a:p>
            <a:r>
              <a:t>Each of the remaining observations (in this case flowers) are assigned to its closest centroid.</a:t>
            </a:r>
          </a:p>
          <a:p>
            <a:endParaRPr/>
          </a:p>
          <a:p>
            <a:r>
              <a:t>The new means of each cluster is computed and the centroid is moved to the mean.</a:t>
            </a:r>
          </a:p>
          <a:p>
            <a:endParaRPr/>
          </a:p>
          <a:p>
            <a:r>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a:t>convergence</a:t>
            </a:r>
            <a:r>
              <a:t> is achieved). Typically, the algorithm terminates when each new iteration results in negligible movement of centroids and the clusters become static.</a:t>
            </a:r>
          </a:p>
          <a:p>
            <a:endParaRPr/>
          </a:p>
          <a:p>
            <a:r>
              <a:t>Note that due to randomization of the initial </a:t>
            </a:r>
            <a:r>
              <a:rPr i="1"/>
              <a:t>K</a:t>
            </a:r>
            <a:r>
              <a:t> observations used as the starting centroids, we can get slightly different results each time we apply the procedure. For this reason, most algorithms use several </a:t>
            </a:r>
            <a:r>
              <a:rPr i="1"/>
              <a:t>random starts</a:t>
            </a:r>
            <a:r>
              <a:t> and choose the iteration with the lowest </a:t>
            </a:r>
            <a:r>
              <a:rPr i="1"/>
              <a:t>within cluster sum of squares</a:t>
            </a:r>
            <a:r>
              <a:t> (WCSS). As such, it's strongly recommended to always run </a:t>
            </a:r>
            <a:r>
              <a:rPr i="1"/>
              <a:t>K-Means</a:t>
            </a:r>
            <a:r>
              <a:t> with several values of </a:t>
            </a:r>
            <a:r>
              <a:rPr i="1" err="1"/>
              <a:t>nstart</a:t>
            </a:r>
            <a:r>
              <a:t> to avoid an </a:t>
            </a:r>
            <a:r>
              <a:rPr i="1"/>
              <a:t>undesirable local optimum</a:t>
            </a:r>
            <a:r>
              <a:t>.</a:t>
            </a:r>
          </a:p>
          <a:p>
            <a:endParaRPr/>
          </a:p>
          <a:p>
            <a:pPr>
              <a:spcBef>
                <a:spcPct val="43750"/>
              </a:spcBef>
              <a:spcAft>
                <a:spcPct val="43750"/>
              </a:spcAft>
            </a:pPr>
            <a:r>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2589676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Segoe UI" panose="020B0502040204020203" pitchFamily="34" charset="0"/>
              </a:rPr>
              <a:t>Here's one of the fundamental problems with clustering: without knowing class labels, how do you know how many clusters to separate your data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Segoe UI" panose="020B0502040204020203" pitchFamily="34" charset="0"/>
              </a:rPr>
              <a:t>Although hierarchical clustering doesn't require you to pre-specify the number of clusters, you still need to specify the number of clusters to extract.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Segoe UI" panose="020B0502040204020203" pitchFamily="34" charset="0"/>
              </a:rPr>
              <a:t>One way is to use a data sample to create a series of clustering models with an incrementing number of clusters. Then you can measure how tightly the data points are grouped within each cluster. A metric often used to measure this tightness is the </a:t>
            </a:r>
            <a:r>
              <a:rPr lang="en-US" b="0" i="1">
                <a:solidFill>
                  <a:srgbClr val="000000"/>
                </a:solidFill>
                <a:effectLst/>
                <a:latin typeface="Segoe UI" panose="020B0502040204020203" pitchFamily="34" charset="0"/>
              </a:rPr>
              <a:t>within cluster sum of squares</a:t>
            </a:r>
            <a:r>
              <a:rPr lang="en-US" b="0" i="0">
                <a:solidFill>
                  <a:srgbClr val="000000"/>
                </a:solidFill>
                <a:effectLst/>
                <a:latin typeface="Segoe UI" panose="020B0502040204020203" pitchFamily="34" charset="0"/>
              </a:rPr>
              <a:t> (WCSS), with lower values meaning that the data points are closer. You can then plot the WCSS for each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92929"/>
                </a:solidFill>
                <a:effectLst/>
                <a:latin typeface="charter"/>
              </a:rPr>
              <a:t>Essentially, WCSS measures the variability of the observations within each cluster. </a:t>
            </a:r>
            <a:endParaRPr lang="it-IT"/>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17</a:t>
            </a:fld>
            <a:endParaRPr lang="it-IT"/>
          </a:p>
        </p:txBody>
      </p:sp>
    </p:spTree>
    <p:extLst>
      <p:ext uri="{BB962C8B-B14F-4D97-AF65-F5344CB8AC3E}">
        <p14:creationId xmlns:p14="http://schemas.microsoft.com/office/powerpoint/2010/main" val="396826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3163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0000" lnSpcReduction="10000"/>
          </a:bodyPr>
          <a:lstStyle/>
          <a:p>
            <a:pPr>
              <a:spcBef>
                <a:spcPct val="43750"/>
              </a:spcBef>
              <a:spcAft>
                <a:spcPct val="43750"/>
              </a:spcAft>
            </a:pPr>
            <a:r>
              <a:rPr lang="en-US">
                <a:cs typeface="Calibri"/>
              </a:rPr>
              <a:t>The first step in K-means clustering is the data scientist specifying the number of clusters (</a:t>
            </a:r>
            <a:r>
              <a:rPr lang="en-US" i="1">
                <a:cs typeface="Calibri"/>
              </a:rPr>
              <a:t>K</a:t>
            </a:r>
            <a:r>
              <a:rPr lang="en-US">
                <a:cs typeface="Calibri"/>
              </a:rPr>
              <a:t>) to partition the observations into. Hierarchical clustering, on the other hand, doesn't require the number of clusters to be defined in advance.</a:t>
            </a:r>
          </a:p>
          <a:p>
            <a:endParaRPr/>
          </a:p>
          <a:p>
            <a:pPr>
              <a:spcBef>
                <a:spcPct val="43750"/>
              </a:spcBef>
              <a:spcAft>
                <a:spcPct val="43750"/>
              </a:spcAft>
            </a:pPr>
            <a:r>
              <a:rPr lang="en-US">
                <a:cs typeface="Calibri"/>
              </a:rPr>
              <a:t>In hierarchical clustering, the clusters themselves belong to a larger group, which belong to even larger groups, and so on. The result is that data points can be clusters in differing degrees of precision: with a large number of very small and precise groups, or a small number of larger groups.</a:t>
            </a:r>
          </a:p>
          <a:p>
            <a:endParaRPr/>
          </a:p>
          <a:p>
            <a:pPr>
              <a:spcBef>
                <a:spcPct val="43750"/>
              </a:spcBef>
              <a:spcAft>
                <a:spcPct val="43750"/>
              </a:spcAft>
            </a:pPr>
            <a:r>
              <a:rPr lang="en-US">
                <a:cs typeface="Calibri"/>
              </a:rPr>
              <a:t>For example, if we apply clustering to the meanings of words, we might get a group containing adjectives specific to emotions (such as </a:t>
            </a:r>
            <a:r>
              <a:rPr lang="en-US" i="1">
                <a:cs typeface="Calibri"/>
              </a:rPr>
              <a:t>angry</a:t>
            </a:r>
            <a:r>
              <a:rPr lang="en-US">
                <a:cs typeface="Calibri"/>
              </a:rPr>
              <a:t> or </a:t>
            </a:r>
            <a:r>
              <a:rPr lang="en-US" i="1">
                <a:cs typeface="Calibri"/>
              </a:rPr>
              <a:t>happy</a:t>
            </a:r>
            <a:r>
              <a:rPr lang="en-US">
                <a:cs typeface="Calibri"/>
              </a:rPr>
              <a:t>). This group might, in turn, belong to a group containing all human-related adjectives (such as </a:t>
            </a:r>
            <a:r>
              <a:rPr lang="en-US" i="1">
                <a:cs typeface="Calibri"/>
              </a:rPr>
              <a:t>happy</a:t>
            </a:r>
            <a:r>
              <a:rPr lang="en-US">
                <a:cs typeface="Calibri"/>
              </a:rPr>
              <a:t>, </a:t>
            </a:r>
            <a:r>
              <a:rPr lang="en-US" i="1">
                <a:cs typeface="Calibri"/>
              </a:rPr>
              <a:t>handsome</a:t>
            </a:r>
            <a:r>
              <a:rPr lang="en-US">
                <a:cs typeface="Calibri"/>
              </a:rPr>
              <a:t>, or </a:t>
            </a:r>
            <a:r>
              <a:rPr lang="en-US" i="1">
                <a:cs typeface="Calibri"/>
              </a:rPr>
              <a:t>young</a:t>
            </a:r>
            <a:r>
              <a:rPr lang="en-US">
                <a:cs typeface="Calibri"/>
              </a:rPr>
              <a:t>). And this group might belong to an even higher group, containing all adjectives (such as </a:t>
            </a:r>
            <a:r>
              <a:rPr lang="en-US" i="1">
                <a:cs typeface="Calibri"/>
              </a:rPr>
              <a:t>happy</a:t>
            </a:r>
            <a:r>
              <a:rPr lang="en-US">
                <a:cs typeface="Calibri"/>
              </a:rPr>
              <a:t>, </a:t>
            </a:r>
            <a:r>
              <a:rPr lang="en-US" i="1">
                <a:cs typeface="Calibri"/>
              </a:rPr>
              <a:t>green</a:t>
            </a:r>
            <a:r>
              <a:rPr lang="en-US">
                <a:cs typeface="Calibri"/>
              </a:rPr>
              <a:t>, </a:t>
            </a:r>
            <a:r>
              <a:rPr lang="en-US" i="1">
                <a:cs typeface="Calibri"/>
              </a:rPr>
              <a:t>handsome</a:t>
            </a:r>
            <a:r>
              <a:rPr lang="en-US">
                <a:cs typeface="Calibri"/>
              </a:rPr>
              <a:t>, or </a:t>
            </a:r>
            <a:r>
              <a:rPr lang="en-US" i="1">
                <a:cs typeface="Calibri"/>
              </a:rPr>
              <a:t>hard</a:t>
            </a:r>
            <a:r>
              <a:rPr lang="en-US">
                <a:cs typeface="Calibri"/>
              </a:rPr>
              <a:t>).</a:t>
            </a:r>
          </a:p>
          <a:p>
            <a:endParaRPr/>
          </a:p>
          <a:p>
            <a:pPr>
              <a:spcBef>
                <a:spcPct val="43750"/>
              </a:spcBef>
              <a:spcAft>
                <a:spcPct val="43750"/>
              </a:spcAft>
            </a:pPr>
            <a:r>
              <a:rPr lang="en-US">
                <a:cs typeface="Calibri"/>
              </a:rPr>
              <a:t>Hierarchical clustering is useful not only for breaking data into groups, but also for understanding the relationships between these groups. This method can sometimes provide more interpretable results than non-hierarchical approaches. The major drawback, however, is that hierarchical clustering can take much longer to compute than simpler approaches. You might find the method unsuitable for large datasets.</a:t>
            </a:r>
          </a:p>
          <a:p>
            <a:pPr>
              <a:spcBef>
                <a:spcPct val="43750"/>
              </a:spcBef>
              <a:spcAft>
                <a:spcPct val="43750"/>
              </a:spcAft>
            </a:pPr>
            <a:endParaRPr lang="en-US">
              <a:cs typeface="Calibri"/>
            </a:endParaRPr>
          </a:p>
          <a:p>
            <a:pPr>
              <a:spcBef>
                <a:spcPct val="43750"/>
              </a:spcBef>
              <a:spcAft>
                <a:spcPct val="43750"/>
              </a:spcAft>
            </a:pPr>
            <a:r>
              <a:rPr lang="en-US">
                <a:cs typeface="Calibri"/>
              </a:rPr>
              <a:t>Carlotta covers from 20 to 25 + hierarchical demo</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cs typeface="Calibri"/>
              </a:rPr>
              <a:t>Jasleen</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E473F6-D5BC-46D8-9C56-A85E8DA9B946}" type="slidenum">
              <a:rPr kumimoji="0" lang="en-GB"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18000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00000"/>
                </a:solidFill>
                <a:effectLst/>
                <a:latin typeface="Segoe UI" panose="020B0502040204020203" pitchFamily="34" charset="0"/>
              </a:rPr>
              <a:t>Hierarchical clustering creates clusters by either a </a:t>
            </a:r>
            <a:r>
              <a:rPr lang="en-US" b="0" i="1">
                <a:solidFill>
                  <a:srgbClr val="000000"/>
                </a:solidFill>
                <a:effectLst/>
                <a:latin typeface="Segoe UI" panose="020B0502040204020203" pitchFamily="34" charset="0"/>
              </a:rPr>
              <a:t>divisive</a:t>
            </a:r>
            <a:r>
              <a:rPr lang="en-US" b="0" i="0">
                <a:solidFill>
                  <a:srgbClr val="000000"/>
                </a:solidFill>
                <a:effectLst/>
                <a:latin typeface="Segoe UI" panose="020B0502040204020203" pitchFamily="34" charset="0"/>
              </a:rPr>
              <a:t> method or an </a:t>
            </a:r>
            <a:r>
              <a:rPr lang="en-US" b="0" i="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a:solidFill>
                  <a:srgbClr val="000000"/>
                </a:solidFill>
                <a:effectLst/>
                <a:latin typeface="Segoe UI" panose="020B0502040204020203" pitchFamily="34" charset="0"/>
              </a:rPr>
              <a:t>AGNES</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NESting</a:t>
            </a:r>
            <a:r>
              <a:rPr lang="en-US" b="0" i="0">
                <a:solidFill>
                  <a:srgbClr val="000000"/>
                </a:solidFill>
                <a:effectLst/>
                <a:latin typeface="Segoe UI" panose="020B0502040204020203" pitchFamily="34" charset="0"/>
              </a:rPr>
              <a:t>), which roughly works as follows:</a:t>
            </a:r>
          </a:p>
          <a:p>
            <a:pPr algn="l">
              <a:buFont typeface="+mj-lt"/>
              <a:buAutoNum type="arabicPeriod"/>
            </a:pPr>
            <a:r>
              <a:rPr lang="en-US" b="0" i="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a:solidFill>
                  <a:srgbClr val="000000"/>
                </a:solidFill>
                <a:effectLst/>
                <a:latin typeface="Segoe UI" panose="020B0502040204020203" pitchFamily="34" charset="0"/>
              </a:rPr>
              <a:t>Steps 3 and 4 are repeated until all data points are in a single cluster.</a:t>
            </a:r>
          </a:p>
          <a:p>
            <a:pPr algn="l"/>
            <a:r>
              <a:rPr lang="en-US" b="0" i="0">
                <a:solidFill>
                  <a:srgbClr val="000000"/>
                </a:solidFill>
                <a:effectLst/>
                <a:latin typeface="Segoe UI" panose="020B0502040204020203" pitchFamily="34" charset="0"/>
              </a:rPr>
              <a:t>A fundamental question in hierarchical clustering is: </a:t>
            </a:r>
            <a:r>
              <a:rPr lang="en-US" b="0" i="1">
                <a:solidFill>
                  <a:srgbClr val="000000"/>
                </a:solidFill>
                <a:effectLst/>
                <a:latin typeface="Segoe UI" panose="020B0502040204020203" pitchFamily="34" charset="0"/>
              </a:rPr>
              <a:t>how do we measure the dissimilarity between two clusters of observations?</a:t>
            </a:r>
            <a:r>
              <a:rPr lang="en-US" b="0" i="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a:solidFill>
                  <a:srgbClr val="000000"/>
                </a:solidFill>
                <a:effectLst/>
                <a:latin typeface="Segoe UI" panose="020B0502040204020203" pitchFamily="34" charset="0"/>
              </a:rPr>
              <a:t>Ward's minimum variance</a:t>
            </a:r>
            <a:r>
              <a:rPr lang="en-US" b="0" i="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a:solidFill>
                  <a:srgbClr val="000000"/>
                </a:solidFill>
                <a:effectLst/>
                <a:latin typeface="Segoe UI" panose="020B0502040204020203" pitchFamily="34" charset="0"/>
              </a:rPr>
              <a:t>Average linkage</a:t>
            </a:r>
            <a:r>
              <a:rPr lang="en-US" b="0" i="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a:solidFill>
                  <a:srgbClr val="000000"/>
                </a:solidFill>
                <a:effectLst/>
                <a:latin typeface="Segoe UI" panose="020B0502040204020203" pitchFamily="34" charset="0"/>
              </a:rPr>
              <a:t>Complete</a:t>
            </a:r>
            <a:r>
              <a:rPr lang="en-US" b="0" i="0">
                <a:solidFill>
                  <a:srgbClr val="000000"/>
                </a:solidFill>
                <a:effectLst/>
                <a:latin typeface="Segoe UI" panose="020B0502040204020203" pitchFamily="34" charset="0"/>
              </a:rPr>
              <a:t> or </a:t>
            </a:r>
            <a:r>
              <a:rPr lang="en-US" b="0" i="1">
                <a:solidFill>
                  <a:srgbClr val="000000"/>
                </a:solidFill>
                <a:effectLst/>
                <a:latin typeface="Segoe UI" panose="020B0502040204020203" pitchFamily="34" charset="0"/>
              </a:rPr>
              <a:t>maximal linkage</a:t>
            </a:r>
            <a:r>
              <a:rPr lang="en-US" b="0" i="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20</a:t>
            </a:fld>
            <a:endParaRPr lang="it-IT"/>
          </a:p>
        </p:txBody>
      </p:sp>
    </p:spTree>
    <p:extLst>
      <p:ext uri="{BB962C8B-B14F-4D97-AF65-F5344CB8AC3E}">
        <p14:creationId xmlns:p14="http://schemas.microsoft.com/office/powerpoint/2010/main" val="3729921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00000"/>
                </a:solidFill>
                <a:effectLst/>
                <a:latin typeface="Segoe UI" panose="020B0502040204020203" pitchFamily="34" charset="0"/>
              </a:rPr>
              <a:t>Hierarchical clustering creates clusters by either a </a:t>
            </a:r>
            <a:r>
              <a:rPr lang="en-US" b="0" i="1">
                <a:solidFill>
                  <a:srgbClr val="000000"/>
                </a:solidFill>
                <a:effectLst/>
                <a:latin typeface="Segoe UI" panose="020B0502040204020203" pitchFamily="34" charset="0"/>
              </a:rPr>
              <a:t>divisive</a:t>
            </a:r>
            <a:r>
              <a:rPr lang="en-US" b="0" i="0">
                <a:solidFill>
                  <a:srgbClr val="000000"/>
                </a:solidFill>
                <a:effectLst/>
                <a:latin typeface="Segoe UI" panose="020B0502040204020203" pitchFamily="34" charset="0"/>
              </a:rPr>
              <a:t> method or an </a:t>
            </a:r>
            <a:r>
              <a:rPr lang="en-US" b="0" i="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a:solidFill>
                  <a:srgbClr val="000000"/>
                </a:solidFill>
                <a:effectLst/>
                <a:latin typeface="Segoe UI" panose="020B0502040204020203" pitchFamily="34" charset="0"/>
              </a:rPr>
              <a:t>AGNES</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NESting</a:t>
            </a:r>
            <a:r>
              <a:rPr lang="en-US" b="0" i="0">
                <a:solidFill>
                  <a:srgbClr val="000000"/>
                </a:solidFill>
                <a:effectLst/>
                <a:latin typeface="Segoe UI" panose="020B0502040204020203" pitchFamily="34" charset="0"/>
              </a:rPr>
              <a:t>), which roughly works as follows:</a:t>
            </a:r>
          </a:p>
          <a:p>
            <a:pPr algn="l">
              <a:buFont typeface="+mj-lt"/>
              <a:buAutoNum type="arabicPeriod"/>
            </a:pPr>
            <a:r>
              <a:rPr lang="en-US" b="0" i="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a:solidFill>
                  <a:srgbClr val="000000"/>
                </a:solidFill>
                <a:effectLst/>
                <a:latin typeface="Segoe UI" panose="020B0502040204020203" pitchFamily="34" charset="0"/>
              </a:rPr>
              <a:t>Steps 3 and 4 are repeated until all data points are in a single cluster.</a:t>
            </a:r>
          </a:p>
          <a:p>
            <a:pPr algn="l"/>
            <a:r>
              <a:rPr lang="en-US" b="0" i="0">
                <a:solidFill>
                  <a:srgbClr val="000000"/>
                </a:solidFill>
                <a:effectLst/>
                <a:latin typeface="Segoe UI" panose="020B0502040204020203" pitchFamily="34" charset="0"/>
              </a:rPr>
              <a:t>A fundamental question in hierarchical clustering is: </a:t>
            </a:r>
            <a:r>
              <a:rPr lang="en-US" b="0" i="1">
                <a:solidFill>
                  <a:srgbClr val="000000"/>
                </a:solidFill>
                <a:effectLst/>
                <a:latin typeface="Segoe UI" panose="020B0502040204020203" pitchFamily="34" charset="0"/>
              </a:rPr>
              <a:t>how do we measure the dissimilarity between two clusters of observations?</a:t>
            </a:r>
            <a:r>
              <a:rPr lang="en-US" b="0" i="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a:solidFill>
                  <a:srgbClr val="000000"/>
                </a:solidFill>
                <a:effectLst/>
                <a:latin typeface="Segoe UI" panose="020B0502040204020203" pitchFamily="34" charset="0"/>
              </a:rPr>
              <a:t>Ward's minimum variance</a:t>
            </a:r>
            <a:r>
              <a:rPr lang="en-US" b="0" i="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a:solidFill>
                  <a:srgbClr val="000000"/>
                </a:solidFill>
                <a:effectLst/>
                <a:latin typeface="Segoe UI" panose="020B0502040204020203" pitchFamily="34" charset="0"/>
              </a:rPr>
              <a:t>Average linkage</a:t>
            </a:r>
            <a:r>
              <a:rPr lang="en-US" b="0" i="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a:solidFill>
                  <a:srgbClr val="000000"/>
                </a:solidFill>
                <a:effectLst/>
                <a:latin typeface="Segoe UI" panose="020B0502040204020203" pitchFamily="34" charset="0"/>
              </a:rPr>
              <a:t>Complete</a:t>
            </a:r>
            <a:r>
              <a:rPr lang="en-US" b="0" i="0">
                <a:solidFill>
                  <a:srgbClr val="000000"/>
                </a:solidFill>
                <a:effectLst/>
                <a:latin typeface="Segoe UI" panose="020B0502040204020203" pitchFamily="34" charset="0"/>
              </a:rPr>
              <a:t> or </a:t>
            </a:r>
            <a:r>
              <a:rPr lang="en-US" b="0" i="1">
                <a:solidFill>
                  <a:srgbClr val="000000"/>
                </a:solidFill>
                <a:effectLst/>
                <a:latin typeface="Segoe UI" panose="020B0502040204020203" pitchFamily="34" charset="0"/>
              </a:rPr>
              <a:t>maximal linkage</a:t>
            </a:r>
            <a:r>
              <a:rPr lang="en-US" b="0" i="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21</a:t>
            </a:fld>
            <a:endParaRPr lang="it-IT"/>
          </a:p>
        </p:txBody>
      </p:sp>
    </p:spTree>
    <p:extLst>
      <p:ext uri="{BB962C8B-B14F-4D97-AF65-F5344CB8AC3E}">
        <p14:creationId xmlns:p14="http://schemas.microsoft.com/office/powerpoint/2010/main" val="1625764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00000"/>
                </a:solidFill>
                <a:effectLst/>
                <a:latin typeface="Segoe UI" panose="020B0502040204020203" pitchFamily="34" charset="0"/>
              </a:rPr>
              <a:t>Hierarchical clustering creates clusters by either a </a:t>
            </a:r>
            <a:r>
              <a:rPr lang="en-US" b="0" i="1">
                <a:solidFill>
                  <a:srgbClr val="000000"/>
                </a:solidFill>
                <a:effectLst/>
                <a:latin typeface="Segoe UI" panose="020B0502040204020203" pitchFamily="34" charset="0"/>
              </a:rPr>
              <a:t>divisive</a:t>
            </a:r>
            <a:r>
              <a:rPr lang="en-US" b="0" i="0">
                <a:solidFill>
                  <a:srgbClr val="000000"/>
                </a:solidFill>
                <a:effectLst/>
                <a:latin typeface="Segoe UI" panose="020B0502040204020203" pitchFamily="34" charset="0"/>
              </a:rPr>
              <a:t> method or an </a:t>
            </a:r>
            <a:r>
              <a:rPr lang="en-US" b="0" i="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a:solidFill>
                  <a:srgbClr val="000000"/>
                </a:solidFill>
                <a:effectLst/>
                <a:latin typeface="Segoe UI" panose="020B0502040204020203" pitchFamily="34" charset="0"/>
              </a:rPr>
              <a:t>AGNES</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NESting</a:t>
            </a:r>
            <a:r>
              <a:rPr lang="en-US" b="0" i="0">
                <a:solidFill>
                  <a:srgbClr val="000000"/>
                </a:solidFill>
                <a:effectLst/>
                <a:latin typeface="Segoe UI" panose="020B0502040204020203" pitchFamily="34" charset="0"/>
              </a:rPr>
              <a:t>), which roughly works as follows:</a:t>
            </a:r>
          </a:p>
          <a:p>
            <a:pPr algn="l">
              <a:buFont typeface="+mj-lt"/>
              <a:buAutoNum type="arabicPeriod"/>
            </a:pPr>
            <a:r>
              <a:rPr lang="en-US" b="0" i="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a:solidFill>
                  <a:srgbClr val="000000"/>
                </a:solidFill>
                <a:effectLst/>
                <a:latin typeface="Segoe UI" panose="020B0502040204020203" pitchFamily="34" charset="0"/>
              </a:rPr>
              <a:t>Steps 3 and 4 are repeated until all data points are in a single cluster.</a:t>
            </a:r>
          </a:p>
          <a:p>
            <a:pPr algn="l"/>
            <a:r>
              <a:rPr lang="en-US" b="0" i="0">
                <a:solidFill>
                  <a:srgbClr val="000000"/>
                </a:solidFill>
                <a:effectLst/>
                <a:latin typeface="Segoe UI" panose="020B0502040204020203" pitchFamily="34" charset="0"/>
              </a:rPr>
              <a:t>A fundamental question in hierarchical clustering is: </a:t>
            </a:r>
            <a:r>
              <a:rPr lang="en-US" b="0" i="1">
                <a:solidFill>
                  <a:srgbClr val="000000"/>
                </a:solidFill>
                <a:effectLst/>
                <a:latin typeface="Segoe UI" panose="020B0502040204020203" pitchFamily="34" charset="0"/>
              </a:rPr>
              <a:t>how do we measure the dissimilarity between two clusters of observations?</a:t>
            </a:r>
            <a:r>
              <a:rPr lang="en-US" b="0" i="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a:solidFill>
                  <a:srgbClr val="000000"/>
                </a:solidFill>
                <a:effectLst/>
                <a:latin typeface="Segoe UI" panose="020B0502040204020203" pitchFamily="34" charset="0"/>
              </a:rPr>
              <a:t>Ward's minimum variance</a:t>
            </a:r>
            <a:r>
              <a:rPr lang="en-US" b="0" i="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a:solidFill>
                  <a:srgbClr val="000000"/>
                </a:solidFill>
                <a:effectLst/>
                <a:latin typeface="Segoe UI" panose="020B0502040204020203" pitchFamily="34" charset="0"/>
              </a:rPr>
              <a:t>Average linkage</a:t>
            </a:r>
            <a:r>
              <a:rPr lang="en-US" b="0" i="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a:solidFill>
                  <a:srgbClr val="000000"/>
                </a:solidFill>
                <a:effectLst/>
                <a:latin typeface="Segoe UI" panose="020B0502040204020203" pitchFamily="34" charset="0"/>
              </a:rPr>
              <a:t>Complete</a:t>
            </a:r>
            <a:r>
              <a:rPr lang="en-US" b="0" i="0">
                <a:solidFill>
                  <a:srgbClr val="000000"/>
                </a:solidFill>
                <a:effectLst/>
                <a:latin typeface="Segoe UI" panose="020B0502040204020203" pitchFamily="34" charset="0"/>
              </a:rPr>
              <a:t> or </a:t>
            </a:r>
            <a:r>
              <a:rPr lang="en-US" b="0" i="1">
                <a:solidFill>
                  <a:srgbClr val="000000"/>
                </a:solidFill>
                <a:effectLst/>
                <a:latin typeface="Segoe UI" panose="020B0502040204020203" pitchFamily="34" charset="0"/>
              </a:rPr>
              <a:t>maximal linkage</a:t>
            </a:r>
            <a:r>
              <a:rPr lang="en-US" b="0" i="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22</a:t>
            </a:fld>
            <a:endParaRPr lang="it-IT"/>
          </a:p>
        </p:txBody>
      </p:sp>
    </p:spTree>
    <p:extLst>
      <p:ext uri="{BB962C8B-B14F-4D97-AF65-F5344CB8AC3E}">
        <p14:creationId xmlns:p14="http://schemas.microsoft.com/office/powerpoint/2010/main" val="1752710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00000"/>
                </a:solidFill>
                <a:effectLst/>
                <a:latin typeface="Segoe UI" panose="020B0502040204020203" pitchFamily="34" charset="0"/>
              </a:rPr>
              <a:t>Hierarchical clustering creates clusters by either a </a:t>
            </a:r>
            <a:r>
              <a:rPr lang="en-US" b="0" i="1">
                <a:solidFill>
                  <a:srgbClr val="000000"/>
                </a:solidFill>
                <a:effectLst/>
                <a:latin typeface="Segoe UI" panose="020B0502040204020203" pitchFamily="34" charset="0"/>
              </a:rPr>
              <a:t>divisive</a:t>
            </a:r>
            <a:r>
              <a:rPr lang="en-US" b="0" i="0">
                <a:solidFill>
                  <a:srgbClr val="000000"/>
                </a:solidFill>
                <a:effectLst/>
                <a:latin typeface="Segoe UI" panose="020B0502040204020203" pitchFamily="34" charset="0"/>
              </a:rPr>
              <a:t> method or an </a:t>
            </a:r>
            <a:r>
              <a:rPr lang="en-US" b="0" i="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a:solidFill>
                  <a:srgbClr val="000000"/>
                </a:solidFill>
                <a:effectLst/>
                <a:latin typeface="Segoe UI" panose="020B0502040204020203" pitchFamily="34" charset="0"/>
              </a:rPr>
              <a:t>AGNES</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NESting</a:t>
            </a:r>
            <a:r>
              <a:rPr lang="en-US" b="0" i="0">
                <a:solidFill>
                  <a:srgbClr val="000000"/>
                </a:solidFill>
                <a:effectLst/>
                <a:latin typeface="Segoe UI" panose="020B0502040204020203" pitchFamily="34" charset="0"/>
              </a:rPr>
              <a:t>), which roughly works as follows:</a:t>
            </a:r>
          </a:p>
          <a:p>
            <a:pPr algn="l">
              <a:buFont typeface="+mj-lt"/>
              <a:buAutoNum type="arabicPeriod"/>
            </a:pPr>
            <a:r>
              <a:rPr lang="en-US" b="0" i="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a:solidFill>
                  <a:srgbClr val="000000"/>
                </a:solidFill>
                <a:effectLst/>
                <a:latin typeface="Segoe UI" panose="020B0502040204020203" pitchFamily="34" charset="0"/>
              </a:rPr>
              <a:t>Steps 3 and 4 are repeated until all data points are in a single cluster.</a:t>
            </a:r>
          </a:p>
          <a:p>
            <a:pPr algn="l"/>
            <a:r>
              <a:rPr lang="en-US" b="0" i="0">
                <a:solidFill>
                  <a:srgbClr val="000000"/>
                </a:solidFill>
                <a:effectLst/>
                <a:latin typeface="Segoe UI" panose="020B0502040204020203" pitchFamily="34" charset="0"/>
              </a:rPr>
              <a:t>A fundamental question in hierarchical clustering is: </a:t>
            </a:r>
            <a:r>
              <a:rPr lang="en-US" b="0" i="1">
                <a:solidFill>
                  <a:srgbClr val="000000"/>
                </a:solidFill>
                <a:effectLst/>
                <a:latin typeface="Segoe UI" panose="020B0502040204020203" pitchFamily="34" charset="0"/>
              </a:rPr>
              <a:t>how do we measure the dissimilarity between two clusters of observations?</a:t>
            </a:r>
            <a:r>
              <a:rPr lang="en-US" b="0" i="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a:solidFill>
                  <a:srgbClr val="000000"/>
                </a:solidFill>
                <a:effectLst/>
                <a:latin typeface="Segoe UI" panose="020B0502040204020203" pitchFamily="34" charset="0"/>
              </a:rPr>
              <a:t>Ward's minimum variance</a:t>
            </a:r>
            <a:r>
              <a:rPr lang="en-US" b="0" i="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a:solidFill>
                  <a:srgbClr val="000000"/>
                </a:solidFill>
                <a:effectLst/>
                <a:latin typeface="Segoe UI" panose="020B0502040204020203" pitchFamily="34" charset="0"/>
              </a:rPr>
              <a:t>Average linkage</a:t>
            </a:r>
            <a:r>
              <a:rPr lang="en-US" b="0" i="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a:solidFill>
                  <a:srgbClr val="000000"/>
                </a:solidFill>
                <a:effectLst/>
                <a:latin typeface="Segoe UI" panose="020B0502040204020203" pitchFamily="34" charset="0"/>
              </a:rPr>
              <a:t>Complete</a:t>
            </a:r>
            <a:r>
              <a:rPr lang="en-US" b="0" i="0">
                <a:solidFill>
                  <a:srgbClr val="000000"/>
                </a:solidFill>
                <a:effectLst/>
                <a:latin typeface="Segoe UI" panose="020B0502040204020203" pitchFamily="34" charset="0"/>
              </a:rPr>
              <a:t> or </a:t>
            </a:r>
            <a:r>
              <a:rPr lang="en-US" b="0" i="1">
                <a:solidFill>
                  <a:srgbClr val="000000"/>
                </a:solidFill>
                <a:effectLst/>
                <a:latin typeface="Segoe UI" panose="020B0502040204020203" pitchFamily="34" charset="0"/>
              </a:rPr>
              <a:t>maximal linkage</a:t>
            </a:r>
            <a:r>
              <a:rPr lang="en-US" b="0" i="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23</a:t>
            </a:fld>
            <a:endParaRPr lang="it-IT"/>
          </a:p>
        </p:txBody>
      </p:sp>
    </p:spTree>
    <p:extLst>
      <p:ext uri="{BB962C8B-B14F-4D97-AF65-F5344CB8AC3E}">
        <p14:creationId xmlns:p14="http://schemas.microsoft.com/office/powerpoint/2010/main" val="372992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a:solidFill>
                  <a:srgbClr val="000000"/>
                </a:solidFill>
                <a:effectLst/>
                <a:latin typeface="Segoe UI" panose="020B0502040204020203" pitchFamily="34" charset="0"/>
              </a:rPr>
              <a:t>Hierarchical clustering creates clusters by either a </a:t>
            </a:r>
            <a:r>
              <a:rPr lang="en-US" b="0" i="1">
                <a:solidFill>
                  <a:srgbClr val="000000"/>
                </a:solidFill>
                <a:effectLst/>
                <a:latin typeface="Segoe UI" panose="020B0502040204020203" pitchFamily="34" charset="0"/>
              </a:rPr>
              <a:t>divisive</a:t>
            </a:r>
            <a:r>
              <a:rPr lang="en-US" b="0" i="0">
                <a:solidFill>
                  <a:srgbClr val="000000"/>
                </a:solidFill>
                <a:effectLst/>
                <a:latin typeface="Segoe UI" panose="020B0502040204020203" pitchFamily="34" charset="0"/>
              </a:rPr>
              <a:t> method or an </a:t>
            </a:r>
            <a:r>
              <a:rPr lang="en-US" b="0" i="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a:solidFill>
                  <a:srgbClr val="000000"/>
                </a:solidFill>
                <a:effectLst/>
                <a:latin typeface="Segoe UI" panose="020B0502040204020203" pitchFamily="34" charset="0"/>
              </a:rPr>
              <a:t>AGNES</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AGglomerative</a:t>
            </a:r>
            <a:r>
              <a:rPr lang="en-US" b="0" i="0">
                <a:solidFill>
                  <a:srgbClr val="000000"/>
                </a:solidFill>
                <a:effectLst/>
                <a:latin typeface="Segoe UI" panose="020B0502040204020203" pitchFamily="34" charset="0"/>
              </a:rPr>
              <a:t> </a:t>
            </a:r>
            <a:r>
              <a:rPr lang="en-US" b="0" i="0" err="1">
                <a:solidFill>
                  <a:srgbClr val="000000"/>
                </a:solidFill>
                <a:effectLst/>
                <a:latin typeface="Segoe UI" panose="020B0502040204020203" pitchFamily="34" charset="0"/>
              </a:rPr>
              <a:t>NESting</a:t>
            </a:r>
            <a:r>
              <a:rPr lang="en-US" b="0" i="0">
                <a:solidFill>
                  <a:srgbClr val="000000"/>
                </a:solidFill>
                <a:effectLst/>
                <a:latin typeface="Segoe UI" panose="020B0502040204020203" pitchFamily="34" charset="0"/>
              </a:rPr>
              <a:t>), which roughly works as follows:</a:t>
            </a:r>
          </a:p>
          <a:p>
            <a:pPr algn="l">
              <a:buFont typeface="+mj-lt"/>
              <a:buAutoNum type="arabicPeriod"/>
            </a:pPr>
            <a:r>
              <a:rPr lang="en-US" b="0" i="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a:solidFill>
                  <a:srgbClr val="000000"/>
                </a:solidFill>
                <a:effectLst/>
                <a:latin typeface="Segoe UI" panose="020B0502040204020203" pitchFamily="34" charset="0"/>
              </a:rPr>
              <a:t>Steps 3 and 4 are repeated until all data points are in a single cluster.</a:t>
            </a:r>
          </a:p>
          <a:p>
            <a:pPr algn="l"/>
            <a:r>
              <a:rPr lang="en-US" b="0" i="0">
                <a:solidFill>
                  <a:srgbClr val="000000"/>
                </a:solidFill>
                <a:effectLst/>
                <a:latin typeface="Segoe UI" panose="020B0502040204020203" pitchFamily="34" charset="0"/>
              </a:rPr>
              <a:t>A fundamental question in hierarchical clustering is: </a:t>
            </a:r>
            <a:r>
              <a:rPr lang="en-US" b="0" i="1">
                <a:solidFill>
                  <a:srgbClr val="000000"/>
                </a:solidFill>
                <a:effectLst/>
                <a:latin typeface="Segoe UI" panose="020B0502040204020203" pitchFamily="34" charset="0"/>
              </a:rPr>
              <a:t>how do we measure the dissimilarity between two clusters of observations?</a:t>
            </a:r>
            <a:r>
              <a:rPr lang="en-US" b="0" i="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a:solidFill>
                  <a:srgbClr val="000000"/>
                </a:solidFill>
                <a:effectLst/>
                <a:latin typeface="Segoe UI" panose="020B0502040204020203" pitchFamily="34" charset="0"/>
              </a:rPr>
              <a:t>Ward's minimum variance</a:t>
            </a:r>
            <a:r>
              <a:rPr lang="en-US" b="0" i="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a:solidFill>
                  <a:srgbClr val="000000"/>
                </a:solidFill>
                <a:effectLst/>
                <a:latin typeface="Segoe UI" panose="020B0502040204020203" pitchFamily="34" charset="0"/>
              </a:rPr>
              <a:t>Average linkage</a:t>
            </a:r>
            <a:r>
              <a:rPr lang="en-US" b="0" i="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a:solidFill>
                  <a:srgbClr val="000000"/>
                </a:solidFill>
                <a:effectLst/>
                <a:latin typeface="Segoe UI" panose="020B0502040204020203" pitchFamily="34" charset="0"/>
              </a:rPr>
              <a:t>Complete</a:t>
            </a:r>
            <a:r>
              <a:rPr lang="en-US" b="0" i="0">
                <a:solidFill>
                  <a:srgbClr val="000000"/>
                </a:solidFill>
                <a:effectLst/>
                <a:latin typeface="Segoe UI" panose="020B0502040204020203" pitchFamily="34" charset="0"/>
              </a:rPr>
              <a:t> or </a:t>
            </a:r>
            <a:r>
              <a:rPr lang="en-US" b="0" i="1">
                <a:solidFill>
                  <a:srgbClr val="000000"/>
                </a:solidFill>
                <a:effectLst/>
                <a:latin typeface="Segoe UI" panose="020B0502040204020203" pitchFamily="34" charset="0"/>
              </a:rPr>
              <a:t>maximal linkage</a:t>
            </a:r>
            <a:r>
              <a:rPr lang="en-US" b="0" i="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a:p>
        </p:txBody>
      </p:sp>
      <p:sp>
        <p:nvSpPr>
          <p:cNvPr id="4" name="Slide Number Placeholder 3"/>
          <p:cNvSpPr>
            <a:spLocks noGrp="1"/>
          </p:cNvSpPr>
          <p:nvPr>
            <p:ph type="sldNum" sz="quarter" idx="5"/>
          </p:nvPr>
        </p:nvSpPr>
        <p:spPr/>
        <p:txBody>
          <a:bodyPr/>
          <a:lstStyle/>
          <a:p>
            <a:fld id="{C101A1B8-53BE-40E9-809D-C68373EB6E11}" type="slidenum">
              <a:rPr lang="it-IT" smtClean="0"/>
              <a:t>24</a:t>
            </a:fld>
            <a:endParaRPr lang="it-IT"/>
          </a:p>
        </p:txBody>
      </p:sp>
    </p:spTree>
    <p:extLst>
      <p:ext uri="{BB962C8B-B14F-4D97-AF65-F5344CB8AC3E}">
        <p14:creationId xmlns:p14="http://schemas.microsoft.com/office/powerpoint/2010/main" val="1688348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lang="en-US">
                <a:solidFill>
                  <a:srgbClr val="000000"/>
                </a:solidFill>
                <a:latin typeface="Segoe UI" panose="020B0502040204020203" pitchFamily="34" charset="0"/>
              </a:rPr>
              <a:t>Carlotta</a:t>
            </a:r>
          </a:p>
          <a:p>
            <a:r>
              <a:rPr lang="en-US">
                <a:solidFill>
                  <a:srgbClr val="000000"/>
                </a:solidFill>
                <a:latin typeface="Segoe UI" panose="020B0502040204020203" pitchFamily="34" charset="0"/>
              </a:rPr>
              <a:t>Dissimilarity methods:</a:t>
            </a:r>
            <a:endParaRPr lang="en-US" b="0">
              <a:solidFill>
                <a:srgbClr val="000000"/>
              </a:solidFill>
              <a:effectLst/>
              <a:latin typeface="Segoe UI" panose="020B0502040204020203" pitchFamily="34" charset="0"/>
            </a:endParaRPr>
          </a:p>
          <a:p>
            <a:pPr>
              <a:buFont typeface="Arial" panose="020B0604020202020204" pitchFamily="34" charset="0"/>
              <a:buChar char="•"/>
            </a:pPr>
            <a:r>
              <a:rPr lang="en-US" sz="1200" b="0" i="1">
                <a:solidFill>
                  <a:srgbClr val="000000"/>
                </a:solidFill>
                <a:effectLst/>
                <a:latin typeface="Segoe UI" panose="020B0502040204020203" pitchFamily="34" charset="0"/>
              </a:rPr>
              <a:t> </a:t>
            </a:r>
            <a:r>
              <a:rPr lang="en-US" sz="1200" b="1">
                <a:solidFill>
                  <a:srgbClr val="000000"/>
                </a:solidFill>
                <a:effectLst/>
                <a:latin typeface="Segoe UI" panose="020B0502040204020203" pitchFamily="34" charset="0"/>
              </a:rPr>
              <a:t>Ward's minimum variance </a:t>
            </a:r>
            <a:r>
              <a:rPr lang="en-US" sz="1200" b="0" i="0">
                <a:solidFill>
                  <a:srgbClr val="000000"/>
                </a:solidFill>
                <a:effectLst/>
                <a:latin typeface="Segoe UI" panose="020B0502040204020203" pitchFamily="34" charset="0"/>
              </a:rPr>
              <a:t>-&gt; minimizes the total within-cluster variance. </a:t>
            </a:r>
          </a:p>
          <a:p>
            <a:pPr>
              <a:buFont typeface="Arial" panose="020B0604020202020204" pitchFamily="34" charset="0"/>
              <a:buChar char="•"/>
            </a:pPr>
            <a:r>
              <a:rPr lang="en-US" sz="1200" b="0" i="1">
                <a:solidFill>
                  <a:srgbClr val="000000"/>
                </a:solidFill>
                <a:effectLst/>
                <a:latin typeface="Segoe UI" panose="020B0502040204020203" pitchFamily="34" charset="0"/>
              </a:rPr>
              <a:t> </a:t>
            </a:r>
            <a:r>
              <a:rPr lang="en-US" sz="1200" b="1">
                <a:solidFill>
                  <a:srgbClr val="000000"/>
                </a:solidFill>
                <a:effectLst/>
                <a:latin typeface="Segoe UI" panose="020B0502040204020203" pitchFamily="34" charset="0"/>
              </a:rPr>
              <a:t>Average linkage </a:t>
            </a:r>
            <a:r>
              <a:rPr lang="en-US" sz="1200" b="0" i="0">
                <a:solidFill>
                  <a:srgbClr val="000000"/>
                </a:solidFill>
                <a:effectLst/>
                <a:latin typeface="Segoe UI" panose="020B0502040204020203" pitchFamily="34" charset="0"/>
              </a:rPr>
              <a:t>-&gt; uses the mean pairwise distance between the members of the two clusters. </a:t>
            </a:r>
            <a:endParaRPr lang="en-US" sz="1200">
              <a:solidFill>
                <a:srgbClr val="000000"/>
              </a:solidFill>
              <a:latin typeface="Segoe UI" panose="020B0502040204020203" pitchFamily="34" charset="0"/>
            </a:endParaRPr>
          </a:p>
          <a:p>
            <a:pPr>
              <a:buFont typeface="Arial" panose="020B0604020202020204" pitchFamily="34" charset="0"/>
              <a:buChar char="•"/>
            </a:pPr>
            <a:r>
              <a:rPr lang="en-US" sz="1200" b="0" i="1">
                <a:solidFill>
                  <a:srgbClr val="000000"/>
                </a:solidFill>
                <a:effectLst/>
                <a:latin typeface="Segoe UI" panose="020B0502040204020203" pitchFamily="34" charset="0"/>
              </a:rPr>
              <a:t> </a:t>
            </a:r>
            <a:r>
              <a:rPr lang="en-US" sz="1200" b="1">
                <a:solidFill>
                  <a:srgbClr val="000000"/>
                </a:solidFill>
                <a:effectLst/>
                <a:latin typeface="Segoe UI" panose="020B0502040204020203" pitchFamily="34" charset="0"/>
              </a:rPr>
              <a:t>Complete or maximal linkage </a:t>
            </a:r>
            <a:r>
              <a:rPr lang="en-US" sz="1200" b="0" i="0">
                <a:solidFill>
                  <a:srgbClr val="000000"/>
                </a:solidFill>
                <a:effectLst/>
                <a:latin typeface="Segoe UI" panose="020B0502040204020203" pitchFamily="34" charset="0"/>
              </a:rPr>
              <a:t>-&gt; uses the maximum distance between the members of the two clusters. </a:t>
            </a:r>
          </a:p>
          <a:p>
            <a:endParaRPr lang="en-US" sz="1000"/>
          </a:p>
          <a:p>
            <a:endParaRPr lang="en-US">
              <a:cs typeface="Calibri"/>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761611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3326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Jasleen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8BD3B-894C-46D2-8C14-D4E3413A162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23342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Explanation: That's correct. Clustering is a form of unsupervised machine learning in which the training data does not include known labels.</a:t>
            </a:r>
          </a:p>
          <a:p>
            <a:r>
              <a:rPr lang="en-US">
                <a:cs typeface="Calibri"/>
              </a:rPr>
              <a:t>Jasleen asks 1st question to Carlotta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B9172-A698-44AD-ABFA-71E3D3AFC09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499436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Explanation: That's correct. The `centers` parameter determines the number of clusters, k.</a:t>
            </a:r>
          </a:p>
          <a:p>
            <a:r>
              <a:rPr lang="en-US">
                <a:cs typeface="Calibri"/>
              </a:rPr>
              <a:t>Carlotta asks Jasleen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B9172-A698-44AD-ABFA-71E3D3AFC09E}"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91899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Introduce the module</a:t>
            </a:r>
          </a:p>
          <a:p>
            <a:pPr>
              <a:defRPr/>
            </a:pPr>
            <a:r>
              <a:rPr lang="en-US">
                <a:cs typeface="Calibri"/>
              </a:rPr>
              <a:t>Jasleen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9/19/2022 7:38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666547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a:solidFill>
                  <a:srgbClr val="000000"/>
                </a:solidFill>
                <a:latin typeface="Segoe UI"/>
                <a:cs typeface="Segoe UI"/>
              </a:rPr>
              <a:t>Jasleen</a:t>
            </a:r>
            <a:endParaRPr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indent="-171450">
              <a:buFont typeface="Wingdings" panose="05000000000000000000" pitchFamily="2" charset="2"/>
              <a:buChar char="à"/>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199361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Introduce the module</a:t>
            </a:r>
          </a:p>
          <a:p>
            <a:pPr>
              <a:defRPr/>
            </a:pPr>
            <a:r>
              <a:rPr lang="en-US">
                <a:cs typeface="Calibri"/>
              </a:rPr>
              <a:t>Jasleen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9/19/2022 7:38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421075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Carlotta</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9/19/2022 7:38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86533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chemeClr val="tx1"/>
                </a:solidFill>
                <a:effectLst/>
                <a:uLnTx/>
                <a:uFillTx/>
                <a:latin typeface="+mn-lt"/>
                <a:cs typeface="Calibri"/>
                <a:sym typeface="Wingdings" panose="05000000000000000000" pitchFamily="2" charset="2"/>
              </a:rPr>
              <a:t>Our learning objectives for today are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a:solidFill>
                  <a:srgbClr val="000000"/>
                </a:solidFill>
                <a:latin typeface="Segoe UI"/>
                <a:cs typeface="Segoe UI"/>
              </a:rPr>
              <a:t>Carlotta</a:t>
            </a:r>
            <a:endParaRPr lang="en-US" sz="1200" b="0" i="0" u="none" strike="noStrike" kern="1200" cap="none" spc="0" normalizeH="0" baseline="0" noProof="0">
              <a:ln>
                <a:noFill/>
              </a:ln>
              <a:solidFill>
                <a:srgbClr val="000000"/>
              </a:solidFill>
              <a:effectLst/>
              <a:uLnTx/>
              <a:uFillTx/>
              <a:latin typeface="Segoe UI"/>
              <a:cs typeface="Segoe UI" pitchFamily="34" charset="0"/>
            </a:endParaRPr>
          </a:p>
          <a:p>
            <a:pPr marL="171450" indent="-171450">
              <a:buFont typeface="Wingdings" panose="05000000000000000000" pitchFamily="2" charset="2"/>
              <a:buChar char="à"/>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69847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i="1">
                <a:cs typeface="Calibri"/>
              </a:rPr>
              <a:t>Clustering</a:t>
            </a:r>
            <a:r>
              <a:rPr lang="en-US">
                <a:cs typeface="Calibri"/>
              </a:rPr>
              <a:t> is the process of grouping objects with similar objects. For example, the following image shows a collection of 2D coordinates that have been clustered into three categories - top left (yellow), bottom (red), and top right (blue).</a:t>
            </a:r>
          </a:p>
          <a:p>
            <a:endParaRPr/>
          </a:p>
          <a:p>
            <a:pPr>
              <a:spcBef>
                <a:spcPct val="43750"/>
              </a:spcBef>
              <a:spcAft>
                <a:spcPct val="43750"/>
              </a:spcAft>
            </a:pPr>
            <a:r>
              <a:rPr lang="en-US">
                <a:cs typeface="Calibri"/>
              </a:rPr>
              <a:t>Clustering, unlike the technique called </a:t>
            </a:r>
            <a:r>
              <a:rPr lang="en-US" i="1">
                <a:cs typeface="Calibri"/>
              </a:rPr>
              <a:t>classification</a:t>
            </a:r>
            <a:r>
              <a:rPr lang="en-US">
                <a:cs typeface="Calibri"/>
              </a:rPr>
              <a:t>, is considered an unsupervised method of grouping, in which training is done without labels. Clustering models identify examples that have a similar collection of features. In the preceding image, examples that are in a similar location are grouped together.</a:t>
            </a:r>
          </a:p>
          <a:p>
            <a:endParaRPr/>
          </a:p>
          <a:p>
            <a:pPr>
              <a:spcBef>
                <a:spcPct val="43750"/>
              </a:spcBef>
              <a:spcAft>
                <a:spcPct val="43750"/>
              </a:spcAft>
            </a:pPr>
            <a:r>
              <a:rPr lang="en-US">
                <a:cs typeface="Calibri"/>
              </a:rPr>
              <a:t>Clustering is common and useful for exploring new data, where patterns between data points, such as high-level categories, are not yet known. It's used in many fields that need to automatically label complex data, including analysis of social networks, brain connectivity, and spam filtering.</a:t>
            </a:r>
          </a:p>
          <a:p>
            <a:pPr>
              <a:spcBef>
                <a:spcPct val="43750"/>
              </a:spcBef>
              <a:spcAft>
                <a:spcPct val="43750"/>
              </a:spcAft>
            </a:pPr>
            <a:endParaRPr lang="en-US">
              <a:cs typeface="Calibri"/>
            </a:endParaRPr>
          </a:p>
          <a:p>
            <a:pPr>
              <a:spcBef>
                <a:spcPct val="43750"/>
              </a:spcBef>
              <a:spcAft>
                <a:spcPct val="43750"/>
              </a:spcAft>
            </a:pPr>
            <a:r>
              <a:rPr lang="en-US">
                <a:cs typeface="Calibri"/>
              </a:rPr>
              <a:t>Jasleen</a:t>
            </a:r>
          </a:p>
          <a:p>
            <a:endParaRPr lang="en-US"/>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lang="en-GB">
                <a:cs typeface="Calibri"/>
              </a:rPr>
              <a:t>Carlotta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cs typeface="Calibri"/>
              </a:rPr>
              <a:t>In real life scenario, you’ll find yourself working with quite big dataset with n columns (or features) that you could interpret (in the case of unsupervised learning) as coordinates, describing each item’s location into a n-dimensional space. Now, a n dimensional space is difficult to handle in a 3-dimension world, and it’s even harder to visualize it into a 2 dimensional plot. That’s why, to prepare your data for clustering, we could rely on a </a:t>
            </a:r>
            <a:r>
              <a:rPr lang="en-US" sz="1800">
                <a:solidFill>
                  <a:srgbClr val="000000"/>
                </a:solidFill>
                <a:effectLst/>
                <a:latin typeface="Calibri" panose="020F0502020204030204" pitchFamily="34" charset="0"/>
                <a:ea typeface="Times New Roman" panose="02020603050405020304" pitchFamily="18" charset="0"/>
              </a:rPr>
              <a:t>mathematical technique called principal component analysis (PCA) to analyze the relationships between the features, and to summarize each observation as coordinates for two principal components. In other words, we translate the n-dimensional feature values into two-dimensional and uncorrelated coordinates, able to explain most of the information or variability of our dataset.</a:t>
            </a:r>
            <a:endParaRPr lang="it-IT" sz="1800">
              <a:effectLst/>
              <a:latin typeface="Times New Roman" panose="02020603050405020304" pitchFamily="18" charset="0"/>
              <a:ea typeface="Times New Roman" panose="02020603050405020304" pitchFamily="18" charset="0"/>
            </a:endParaRP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extLst>
      <p:ext uri="{BB962C8B-B14F-4D97-AF65-F5344CB8AC3E}">
        <p14:creationId xmlns:p14="http://schemas.microsoft.com/office/powerpoint/2010/main" val="312032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03756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cs typeface="Calibri"/>
              </a:rPr>
              <a:t>There are multiple algorithms you can use for clustering. Perhaps the two best-known approaches are called </a:t>
            </a:r>
            <a:r>
              <a:rPr lang="en-US" i="1">
                <a:cs typeface="Calibri"/>
              </a:rPr>
              <a:t>K-means clustering</a:t>
            </a:r>
            <a:r>
              <a:rPr lang="en-US">
                <a:cs typeface="Calibri"/>
              </a:rPr>
              <a:t> and </a:t>
            </a:r>
            <a:r>
              <a:rPr lang="en-US" i="1">
                <a:cs typeface="Calibri"/>
              </a:rPr>
              <a:t>hierarchical clustering</a:t>
            </a:r>
            <a:r>
              <a:rPr lang="en-US">
                <a:cs typeface="Calibri"/>
              </a:rPr>
              <a:t>.</a:t>
            </a:r>
          </a:p>
          <a:p>
            <a:pPr>
              <a:spcBef>
                <a:spcPct val="43750"/>
              </a:spcBef>
              <a:spcAft>
                <a:spcPct val="43750"/>
              </a:spcAft>
            </a:pPr>
            <a:r>
              <a:rPr lang="en-US">
                <a:cs typeface="Calibri"/>
              </a:rPr>
              <a:t>Jasleen cover from 11 to 17 + </a:t>
            </a:r>
            <a:r>
              <a:rPr lang="en-US" err="1">
                <a:cs typeface="Calibri"/>
              </a:rPr>
              <a:t>kmean</a:t>
            </a:r>
            <a:r>
              <a:rPr lang="en-US">
                <a:cs typeface="Calibri"/>
              </a:rPr>
              <a:t> demo </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800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915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9679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07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837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38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9822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6983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ct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096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67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4298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2619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8521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116017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663918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249582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03611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246464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78285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59967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1210461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96130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556794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821314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2223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374593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ct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ct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4212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78267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5389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ct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1134844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228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577324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defPPr>
              <a:defRPr lang="en-US"/>
            </a:defP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defPPr>
              <a:defRPr lang="en-US"/>
            </a:defP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defPPr>
              <a:defRPr lang="en-US"/>
            </a:defP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defPPr>
              <a:defRPr lang="en-US"/>
            </a:defP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69480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2203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1220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07028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8520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5228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81421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xercise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FF9349"/>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98822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_layout">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9216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4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549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839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_layout">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250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0828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61714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71010C-9A5C-4E43-89EF-84A2A0A01A9F}"/>
              </a:ext>
            </a:extLst>
          </p:cNvPr>
          <p:cNvSpPr txBox="1"/>
          <p:nvPr userDrawn="1"/>
        </p:nvSpPr>
        <p:spPr>
          <a:xfrm>
            <a:off x="4606721" y="4638368"/>
            <a:ext cx="6685321" cy="646331"/>
          </a:xfrm>
          <a:prstGeom prst="rect">
            <a:avLst/>
          </a:prstGeom>
          <a:noFill/>
        </p:spPr>
        <p:txBody>
          <a:bodyPr wrap="square">
            <a:spAutoFit/>
          </a:bodyPr>
          <a:lstStyle>
            <a:defPPr>
              <a:defRPr lang="en-US"/>
            </a:defPPr>
          </a:lstStyle>
          <a:p>
            <a:r>
              <a:rPr lang="en-US" sz="3600"/>
              <a:t>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12379433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22225687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8128894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Quote 3">
    <p:bg>
      <p:bgPr>
        <a:solidFill>
          <a:schemeClr val="tx1"/>
        </a:solidFill>
        <a:effectLst/>
      </p:bgPr>
    </p:bg>
    <p:spTree>
      <p:nvGrpSpPr>
        <p:cNvPr id="1" name=""/>
        <p:cNvGrpSpPr/>
        <p:nvPr/>
      </p:nvGrpSpPr>
      <p:grpSpPr>
        <a:xfrm>
          <a:off x="0" y="0"/>
          <a:ext cx="0" cy="0"/>
          <a:chOff x="0" y="0"/>
          <a:chExt cx="0" cy="0"/>
        </a:xfrm>
      </p:grpSpPr>
      <p:pic>
        <p:nvPicPr>
          <p:cNvPr id="26" name="Picture 25" descr="Rectangle&#10;&#10;Description automatically generated">
            <a:extLst>
              <a:ext uri="{FF2B5EF4-FFF2-40B4-BE49-F238E27FC236}">
                <a16:creationId xmlns:a16="http://schemas.microsoft.com/office/drawing/2014/main" id="{B5E2F1E6-B734-43F0-A1BC-68F9C5B01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61174"/>
            <a:ext cx="7911111" cy="2996825"/>
          </a:xfrm>
          <a:prstGeom prst="rect">
            <a:avLst/>
          </a:prstGeom>
        </p:spPr>
      </p:pic>
      <p:sp>
        <p:nvSpPr>
          <p:cNvPr id="5" name="Picture Placeholder 4">
            <a:extLst>
              <a:ext uri="{FF2B5EF4-FFF2-40B4-BE49-F238E27FC236}">
                <a16:creationId xmlns:a16="http://schemas.microsoft.com/office/drawing/2014/main" id="{60A5779E-FEE8-483B-AA6D-831C32E574AE}"/>
              </a:ext>
            </a:extLst>
          </p:cNvPr>
          <p:cNvSpPr>
            <a:spLocks noGrp="1"/>
          </p:cNvSpPr>
          <p:nvPr>
            <p:ph type="pic" sz="quarter" idx="14"/>
          </p:nvPr>
        </p:nvSpPr>
        <p:spPr>
          <a:xfrm>
            <a:off x="7804298" y="1"/>
            <a:ext cx="4387702" cy="6857999"/>
          </a:xfrm>
        </p:spPr>
        <p:txBody>
          <a:bodyPr/>
          <a:lstStyle/>
          <a:p>
            <a:r>
              <a:rPr lang="en-US"/>
              <a:t>Click icon to add picture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5">
            <a:extLst>
              <a:ext uri="{FF2B5EF4-FFF2-40B4-BE49-F238E27FC236}">
                <a16:creationId xmlns:a16="http://schemas.microsoft.com/office/drawing/2014/main" id="{1D45940A-3419-443D-88E6-2CB766536573}"/>
              </a:ext>
            </a:extLst>
          </p:cNvPr>
          <p:cNvSpPr>
            <a:spLocks noGrp="1"/>
          </p:cNvSpPr>
          <p:nvPr>
            <p:ph type="body" sz="quarter" idx="12" hasCustomPrompt="1"/>
          </p:nvPr>
        </p:nvSpPr>
        <p:spPr>
          <a:xfrm>
            <a:off x="928243" y="2087087"/>
            <a:ext cx="5479645" cy="553998"/>
          </a:xfrm>
        </p:spPr>
        <p:txBody>
          <a:bodyPr/>
          <a:lstStyle>
            <a:lvl1pPr marL="0" indent="0" algn="l">
              <a:buNone/>
              <a:defRPr sz="3600">
                <a:solidFill>
                  <a:schemeClr val="bg1"/>
                </a:solidFill>
                <a:latin typeface="+mj-lt"/>
              </a:defRPr>
            </a:lvl1pPr>
          </a:lstStyle>
          <a:p>
            <a:pPr lvl="0"/>
            <a:r>
              <a:rPr lang="en-US"/>
              <a:t>“Insert quote text here.”</a:t>
            </a:r>
          </a:p>
        </p:txBody>
      </p:sp>
      <p:sp>
        <p:nvSpPr>
          <p:cNvPr id="9" name="Text Placeholder 6">
            <a:extLst>
              <a:ext uri="{FF2B5EF4-FFF2-40B4-BE49-F238E27FC236}">
                <a16:creationId xmlns:a16="http://schemas.microsoft.com/office/drawing/2014/main" id="{F4E3281E-417B-4068-9962-C02645E3C584}"/>
              </a:ext>
            </a:extLst>
          </p:cNvPr>
          <p:cNvSpPr>
            <a:spLocks noGrp="1"/>
          </p:cNvSpPr>
          <p:nvPr>
            <p:ph type="body" sz="quarter" idx="10" hasCustomPrompt="1"/>
          </p:nvPr>
        </p:nvSpPr>
        <p:spPr>
          <a:xfrm>
            <a:off x="928243" y="2832236"/>
            <a:ext cx="3678767" cy="319765"/>
          </a:xfrm>
        </p:spPr>
        <p:txBody>
          <a:bodyPr/>
          <a:lstStyle>
            <a:lvl1pPr marL="0" indent="0">
              <a:buNone/>
              <a:defRPr sz="18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p:txBody>
      </p:sp>
      <p:sp>
        <p:nvSpPr>
          <p:cNvPr id="10" name="Text Placeholder 6">
            <a:extLst>
              <a:ext uri="{FF2B5EF4-FFF2-40B4-BE49-F238E27FC236}">
                <a16:creationId xmlns:a16="http://schemas.microsoft.com/office/drawing/2014/main" id="{8B7DA5EE-03EE-416B-A688-FD15CA1A7D06}"/>
              </a:ext>
            </a:extLst>
          </p:cNvPr>
          <p:cNvSpPr>
            <a:spLocks noGrp="1"/>
          </p:cNvSpPr>
          <p:nvPr>
            <p:ph type="body" sz="quarter" idx="13" hasCustomPrompt="1"/>
          </p:nvPr>
        </p:nvSpPr>
        <p:spPr>
          <a:xfrm>
            <a:off x="928243" y="3152001"/>
            <a:ext cx="3678767" cy="276999"/>
          </a:xfrm>
        </p:spPr>
        <p:txBody>
          <a:bodyPr/>
          <a:lstStyle>
            <a:lvl1pPr marL="0" indent="0">
              <a:buNone/>
              <a:defRPr sz="18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Job title or another attribute</a:t>
            </a:r>
          </a:p>
        </p:txBody>
      </p:sp>
      <p:sp>
        <p:nvSpPr>
          <p:cNvPr id="24" name="Oval 23">
            <a:extLst>
              <a:ext uri="{FF2B5EF4-FFF2-40B4-BE49-F238E27FC236}">
                <a16:creationId xmlns:a16="http://schemas.microsoft.com/office/drawing/2014/main" id="{580B3C21-F4BA-443F-AFAB-ED4D9CD155D6}"/>
              </a:ext>
            </a:extLst>
          </p:cNvPr>
          <p:cNvSpPr/>
          <p:nvPr userDrawn="1"/>
        </p:nvSpPr>
        <p:spPr bwMode="auto">
          <a:xfrm>
            <a:off x="-251798" y="3861174"/>
            <a:ext cx="182880" cy="18288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4648ECA7-11B0-4293-90B2-26F4270A01E1}"/>
              </a:ext>
            </a:extLst>
          </p:cNvPr>
          <p:cNvSpPr/>
          <p:nvPr userDrawn="1"/>
        </p:nvSpPr>
        <p:spPr bwMode="auto">
          <a:xfrm>
            <a:off x="-182880" y="4581128"/>
            <a:ext cx="182880" cy="18288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5191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1000"/>
                                  </p:stCondLst>
                                  <p:childTnLst>
                                    <p:animMotion origin="layout" path="M -0.00091 -0.00116 L 0.09492 0.16458 L 0.09935 0.1706 L 0.11002 0.17755 L 0.1168 0.18356 L 0.12825 0.18727 L 0.13997 0.19282 L 0.15143 0.1919 L 0.53841 0.19005 L 0.55325 0.19653 L 0.56419 0.20394 L 0.57305 0.21088 L 0.5819 0.22153 L 0.60013 0.25069 L 0.61393 0.27384 L 0.63476 0.30995 L 0.64023 0.31875 " pathEditMode="relative" ptsTypes="AAAAAAAAAAAAAAAAA">
                                      <p:cBhvr>
                                        <p:cTn id="6" dur="8000" fill="hold"/>
                                        <p:tgtEl>
                                          <p:spTgt spid="27"/>
                                        </p:tgtEl>
                                        <p:attrNameLst>
                                          <p:attrName>ppt_x</p:attrName>
                                          <p:attrName>ppt_y</p:attrName>
                                        </p:attrNameLst>
                                      </p:cBhvr>
                                    </p:animMotion>
                                  </p:childTnLst>
                                </p:cTn>
                              </p:par>
                              <p:par>
                                <p:cTn id="7" presetID="0" presetClass="path" presetSubtype="0" repeatCount="indefinite" fill="hold" grpId="0" nodeType="withEffect">
                                  <p:stCondLst>
                                    <p:cond delay="2500"/>
                                  </p:stCondLst>
                                  <p:childTnLst>
                                    <p:animMotion origin="layout" path="M -0.00026 -0.0007 L 0.05286 0.09213 L 0.06719 0.11666 L 0.07279 0.13611 L 0.07604 0.15694 L 0.07695 0.17778 L 0.07591 0.19213 L 0.07409 0.20231 L 0.06784 0.21898 L 0.06185 0.23194 L 0.05221 0.25139 L 0.04036 0.27176 L 0.01849 0.30972 L 0.01302 0.31852 " pathEditMode="relative" ptsTypes="AAAAAAAAAAAAAA">
                                      <p:cBhvr>
                                        <p:cTn id="8" dur="7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38058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1194200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10100905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170700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3674884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18820103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10106992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22863535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75840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59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5258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693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911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8359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1677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1347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53669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41854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86669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23172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5269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150504552"/>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386575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2184710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655970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463475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1522194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005763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35511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98756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725875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6403847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26158329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072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44428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1733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14315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48798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7905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83997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29864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4187515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539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902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1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729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8954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7626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335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_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tretch>
            <a:fillRect/>
          </a:stretch>
        </p:blipFill>
        <p:spPr bwMode="white">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88176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147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1.emf"/><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image" Target="../media/image1.emf"/><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theme" Target="../theme/theme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495087359"/>
      </p:ext>
    </p:extLst>
  </p:cSld>
  <p:clrMap bg1="lt1" tx1="dk1" bg2="lt2" tx2="dk2" accent1="accent1" accent2="accent2" accent3="accent3" accent4="accent4" accent5="accent5" accent6="accent6" hlink="hlink" folHlink="folHlink"/>
  <p:sldLayoutIdLst>
    <p:sldLayoutId id="2147485229" r:id="rId1"/>
    <p:sldLayoutId id="2147485230" r:id="rId2"/>
    <p:sldLayoutId id="2147485231" r:id="rId3"/>
    <p:sldLayoutId id="2147485232" r:id="rId4"/>
    <p:sldLayoutId id="2147485233" r:id="rId5"/>
    <p:sldLayoutId id="2147485234" r:id="rId6"/>
    <p:sldLayoutId id="2147485235" r:id="rId7"/>
    <p:sldLayoutId id="2147485236" r:id="rId8"/>
    <p:sldLayoutId id="2147485237" r:id="rId9"/>
    <p:sldLayoutId id="2147485238" r:id="rId10"/>
    <p:sldLayoutId id="2147485239" r:id="rId11"/>
    <p:sldLayoutId id="2147485240" r:id="rId12"/>
    <p:sldLayoutId id="2147485241" r:id="rId13"/>
    <p:sldLayoutId id="2147485242" r:id="rId14"/>
    <p:sldLayoutId id="2147485243" r:id="rId15"/>
    <p:sldLayoutId id="2147485244" r:id="rId16"/>
    <p:sldLayoutId id="2147485245" r:id="rId17"/>
    <p:sldLayoutId id="2147485246" r:id="rId18"/>
    <p:sldLayoutId id="2147485247" r:id="rId19"/>
    <p:sldLayoutId id="2147485248" r:id="rId20"/>
    <p:sldLayoutId id="2147485249" r:id="rId21"/>
    <p:sldLayoutId id="2147485250" r:id="rId22"/>
    <p:sldLayoutId id="2147485251" r:id="rId23"/>
    <p:sldLayoutId id="2147485252" r:id="rId24"/>
    <p:sldLayoutId id="2147485253" r:id="rId25"/>
    <p:sldLayoutId id="2147485254" r:id="rId26"/>
    <p:sldLayoutId id="2147485255" r:id="rId27"/>
    <p:sldLayoutId id="2147485256" r:id="rId28"/>
    <p:sldLayoutId id="2147485257" r:id="rId29"/>
    <p:sldLayoutId id="2147485258" r:id="rId30"/>
    <p:sldLayoutId id="2147485259" r:id="rId31"/>
    <p:sldLayoutId id="2147485260" r:id="rId32"/>
    <p:sldLayoutId id="2147485261" r:id="rId33"/>
    <p:sldLayoutId id="2147485262" r:id="rId34"/>
    <p:sldLayoutId id="2147485263" r:id="rId35"/>
    <p:sldLayoutId id="2147485264" r:id="rId36"/>
    <p:sldLayoutId id="2147485265" r:id="rId37"/>
    <p:sldLayoutId id="2147485266" r:id="rId38"/>
    <p:sldLayoutId id="2147485267" r:id="rId39"/>
    <p:sldLayoutId id="2147485268" r:id="rId40"/>
    <p:sldLayoutId id="2147485269" r:id="rId41"/>
    <p:sldLayoutId id="2147485270" r:id="rId42"/>
    <p:sldLayoutId id="2147485271" r:id="rId43"/>
    <p:sldLayoutId id="2147485272" r:id="rId44"/>
    <p:sldLayoutId id="2147485273" r:id="rId45"/>
    <p:sldLayoutId id="2147485274" r:id="rId46"/>
    <p:sldLayoutId id="2147485275" r:id="rId47"/>
    <p:sldLayoutId id="2147485276" r:id="rId48"/>
    <p:sldLayoutId id="2147485277"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5">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574399637"/>
      </p:ext>
    </p:extLst>
  </p:cSld>
  <p:clrMap bg1="lt1" tx1="dk1" bg2="lt2" tx2="dk2" accent1="accent1" accent2="accent2" accent3="accent3" accent4="accent4" accent5="accent5" accent6="accent6" hlink="hlink" folHlink="folHlink"/>
  <p:sldLayoutIdLst>
    <p:sldLayoutId id="2147485279" r:id="rId1"/>
    <p:sldLayoutId id="2147485280" r:id="rId2"/>
    <p:sldLayoutId id="2147485281" r:id="rId3"/>
    <p:sldLayoutId id="2147485282" r:id="rId4"/>
    <p:sldLayoutId id="2147485283" r:id="rId5"/>
    <p:sldLayoutId id="2147485284" r:id="rId6"/>
    <p:sldLayoutId id="2147485285" r:id="rId7"/>
    <p:sldLayoutId id="2147485286" r:id="rId8"/>
    <p:sldLayoutId id="2147485287" r:id="rId9"/>
    <p:sldLayoutId id="2147485288" r:id="rId10"/>
    <p:sldLayoutId id="2147485289" r:id="rId11"/>
    <p:sldLayoutId id="2147485290" r:id="rId12"/>
    <p:sldLayoutId id="2147485291" r:id="rId13"/>
    <p:sldLayoutId id="2147485292" r:id="rId14"/>
    <p:sldLayoutId id="2147485293" r:id="rId15"/>
    <p:sldLayoutId id="2147485294" r:id="rId16"/>
    <p:sldLayoutId id="2147485295" r:id="rId17"/>
    <p:sldLayoutId id="2147485296" r:id="rId18"/>
    <p:sldLayoutId id="2147485297" r:id="rId19"/>
    <p:sldLayoutId id="2147485298" r:id="rId20"/>
    <p:sldLayoutId id="2147485299" r:id="rId21"/>
    <p:sldLayoutId id="2147485300" r:id="rId22"/>
    <p:sldLayoutId id="2147485301" r:id="rId23"/>
    <p:sldLayoutId id="2147485302" r:id="rId24"/>
    <p:sldLayoutId id="2147485303" r:id="rId25"/>
    <p:sldLayoutId id="2147485304" r:id="rId26"/>
    <p:sldLayoutId id="2147485305" r:id="rId27"/>
    <p:sldLayoutId id="2147485306" r:id="rId28"/>
    <p:sldLayoutId id="2147485307" r:id="rId29"/>
    <p:sldLayoutId id="2147485308" r:id="rId30"/>
    <p:sldLayoutId id="2147485309" r:id="rId31"/>
    <p:sldLayoutId id="2147485310" r:id="rId32"/>
    <p:sldLayoutId id="2147485311" r:id="rId33"/>
    <p:sldLayoutId id="2147485312" r:id="rId34"/>
    <p:sldLayoutId id="2147485313" r:id="rId35"/>
    <p:sldLayoutId id="2147485314" r:id="rId36"/>
    <p:sldLayoutId id="2147485315" r:id="rId37"/>
    <p:sldLayoutId id="2147485316" r:id="rId38"/>
    <p:sldLayoutId id="2147485317" r:id="rId39"/>
    <p:sldLayoutId id="2147485318" r:id="rId40"/>
    <p:sldLayoutId id="2147485319" r:id="rId41"/>
    <p:sldLayoutId id="2147485320" r:id="rId42"/>
    <p:sldLayoutId id="2147485321" r:id="rId43"/>
    <p:sldLayoutId id="2147485322" r:id="rId44"/>
    <p:sldLayoutId id="2147485323" r:id="rId45"/>
    <p:sldLayoutId id="2147485324" r:id="rId46"/>
    <p:sldLayoutId id="2147485325" r:id="rId47"/>
    <p:sldLayoutId id="2147485326" r:id="rId48"/>
    <p:sldLayoutId id="2147485327" r:id="rId49"/>
    <p:sldLayoutId id="2147485328" r:id="rId50"/>
    <p:sldLayoutId id="2147485329" r:id="rId51"/>
    <p:sldLayoutId id="2147485330" r:id="rId52"/>
    <p:sldLayoutId id="2147485331" r:id="rId53"/>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97.xml"/><Relationship Id="rId5" Type="http://schemas.openxmlformats.org/officeDocument/2006/relationships/image" Target="../media/image44.png"/><Relationship Id="rId4" Type="http://schemas.openxmlformats.org/officeDocument/2006/relationships/image" Target="../media/image43.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11A_0.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1.gif"/></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github.com/allisonhorst" TargetMode="External"/><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github.com/allisonhorst" TargetMode="External"/><Relationship Id="rId5" Type="http://schemas.openxmlformats.org/officeDocument/2006/relationships/image" Target="../media/image65.sv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github.com/allisonhorst" TargetMode="External"/><Relationship Id="rId5" Type="http://schemas.openxmlformats.org/officeDocument/2006/relationships/image" Target="../media/image68.sv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github.com/allisonhorst" TargetMode="External"/><Relationship Id="rId5" Type="http://schemas.openxmlformats.org/officeDocument/2006/relationships/image" Target="../media/image71.sv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llisonhorst"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4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48.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48.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09.xml"/><Relationship Id="rId5" Type="http://schemas.openxmlformats.org/officeDocument/2006/relationships/image" Target="../media/image47.png"/><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09.xml"/><Relationship Id="rId5" Type="http://schemas.openxmlformats.org/officeDocument/2006/relationships/image" Target="../media/image47.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github.com/chrisalb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1" y="1171205"/>
            <a:ext cx="5435599" cy="1661993"/>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Introduction to clustering models by using R and </a:t>
            </a:r>
            <a:r>
              <a:rPr lang="en-US" err="1"/>
              <a:t>tidymodels</a:t>
            </a:r>
            <a:endParaRPr lang="en-US"/>
          </a:p>
        </p:txBody>
      </p:sp>
      <p:sp>
        <p:nvSpPr>
          <p:cNvPr id="13" name="Text Placeholder 13">
            <a:extLst>
              <a:ext uri="{FF2B5EF4-FFF2-40B4-BE49-F238E27FC236}">
                <a16:creationId xmlns:a16="http://schemas.microsoft.com/office/drawing/2014/main" id="{FB8BE3F2-5BD4-491F-98AF-16A9791809D4}"/>
              </a:ext>
            </a:extLst>
          </p:cNvPr>
          <p:cNvSpPr txBox="1">
            <a:spLocks/>
          </p:cNvSpPr>
          <p:nvPr/>
        </p:nvSpPr>
        <p:spPr>
          <a:xfrm>
            <a:off x="8184877" y="395654"/>
            <a:ext cx="3856038"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cs typeface="Segoe UI" pitchFamily="34" charset="0"/>
              </a:rPr>
              <a:t>Join the chat at</a:t>
            </a:r>
            <a:br>
              <a:rPr kumimoji="0" lang="en-US" sz="2200" b="0" i="0" u="none" strike="noStrike" kern="1200" cap="none" spc="0" normalizeH="0" baseline="0" noProof="0">
                <a:ln>
                  <a:noFill/>
                </a:ln>
                <a:solidFill>
                  <a:srgbClr val="000000"/>
                </a:solidFill>
                <a:effectLst/>
                <a:uLnTx/>
                <a:uFillTx/>
                <a:latin typeface="Segoe UI"/>
                <a:cs typeface="Segoe UI" pitchFamily="34" charset="0"/>
              </a:rPr>
            </a:br>
            <a:r>
              <a:rPr kumimoji="0" lang="en-US" sz="2200" b="0" i="0" u="none" strike="noStrike" kern="1200" cap="none" spc="0" normalizeH="0" baseline="0" noProof="0">
                <a:ln>
                  <a:noFill/>
                </a:ln>
                <a:solidFill>
                  <a:srgbClr val="0078D4">
                    <a:lumMod val="40000"/>
                    <a:lumOff val="60000"/>
                  </a:srgbClr>
                </a:solidFill>
                <a:effectLst/>
                <a:uLnTx/>
                <a:uFillTx/>
                <a:latin typeface="Segoe UI"/>
                <a:cs typeface="Segoe UI" pitchFamily="34" charset="0"/>
              </a:rPr>
              <a:t>https://aka.ms/LearnLiveTV</a:t>
            </a:r>
          </a:p>
        </p:txBody>
      </p:sp>
      <p:sp>
        <p:nvSpPr>
          <p:cNvPr id="4" name="Text Placeholder 13">
            <a:extLst>
              <a:ext uri="{FF2B5EF4-FFF2-40B4-BE49-F238E27FC236}">
                <a16:creationId xmlns:a16="http://schemas.microsoft.com/office/drawing/2014/main" id="{90782838-CE76-4F17-AE39-98683329CEC2}"/>
              </a:ext>
            </a:extLst>
          </p:cNvPr>
          <p:cNvSpPr txBox="1">
            <a:spLocks/>
          </p:cNvSpPr>
          <p:nvPr/>
        </p:nvSpPr>
        <p:spPr>
          <a:xfrm>
            <a:off x="584200" y="3775169"/>
            <a:ext cx="5435600"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200" b="0" i="0" u="none" strike="noStrike" kern="1200" cap="none" spc="0" normalizeH="0" baseline="0" noProof="0">
                <a:ln>
                  <a:noFill/>
                </a:ln>
                <a:solidFill>
                  <a:srgbClr val="000000"/>
                </a:solidFill>
                <a:effectLst/>
                <a:uLnTx/>
                <a:uFillTx/>
                <a:latin typeface="Segoe UI"/>
                <a:cs typeface="Segoe UI" pitchFamily="34" charset="0"/>
              </a:rPr>
              <a:t>Follow along with these modules at </a:t>
            </a:r>
            <a:r>
              <a:rPr kumimoji="0" lang="en-US" sz="2200" b="0" i="0" u="none" strike="noStrike" kern="1200" cap="none" spc="0" normalizeH="0" baseline="0" noProof="0">
                <a:ln>
                  <a:noFill/>
                </a:ln>
                <a:solidFill>
                  <a:srgbClr val="0078D4"/>
                </a:solidFill>
                <a:effectLst/>
                <a:uLnTx/>
                <a:uFillTx/>
                <a:latin typeface="Segoe UI"/>
                <a:cs typeface="Segoe UI" pitchFamily="34" charset="0"/>
              </a:rPr>
              <a:t>https://aka.ms/</a:t>
            </a:r>
            <a:r>
              <a:rPr lang="en-US" sz="2200">
                <a:solidFill>
                  <a:srgbClr val="0078D4"/>
                </a:solidFill>
              </a:rPr>
              <a:t>learnlive-20220923A</a:t>
            </a:r>
            <a:endParaRPr kumimoji="0" lang="en-US" sz="2200" b="0" i="0" u="none" strike="noStrike" kern="1200" cap="none" spc="0" normalizeH="0" baseline="0" noProof="0">
              <a:ln>
                <a:noFill/>
              </a:ln>
              <a:solidFill>
                <a:srgbClr val="0078D4"/>
              </a:solidFill>
              <a:effectLst/>
              <a:uLnTx/>
              <a:uFillTx/>
              <a:latin typeface="Segoe UI"/>
              <a:cs typeface="Segoe UI" pitchFamily="34" charset="0"/>
            </a:endParaRPr>
          </a:p>
        </p:txBody>
      </p:sp>
      <p:sp>
        <p:nvSpPr>
          <p:cNvPr id="17" name="Text Placeholder 4">
            <a:extLst>
              <a:ext uri="{FF2B5EF4-FFF2-40B4-BE49-F238E27FC236}">
                <a16:creationId xmlns:a16="http://schemas.microsoft.com/office/drawing/2014/main" id="{376799D5-3CF6-49C1-B2F3-007C8D911ED1}"/>
              </a:ext>
            </a:extLst>
          </p:cNvPr>
          <p:cNvSpPr txBox="1">
            <a:spLocks/>
          </p:cNvSpPr>
          <p:nvPr/>
        </p:nvSpPr>
        <p:spPr>
          <a:xfrm>
            <a:off x="8469311" y="3271390"/>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a:solidFill>
                  <a:srgbClr val="FFFFFF"/>
                </a:solidFill>
              </a:rPr>
              <a:t>Carlotta </a:t>
            </a:r>
            <a:r>
              <a:rPr lang="en-US" b="1" err="1">
                <a:solidFill>
                  <a:srgbClr val="FFFFFF"/>
                </a:solidFill>
              </a:rPr>
              <a:t>Castelluccio</a:t>
            </a:r>
            <a:endParaRPr lang="en-US" sz="3200" b="1">
              <a:solidFill>
                <a:srgbClr val="FFFFFF"/>
              </a:solidFill>
            </a:endParaRPr>
          </a:p>
        </p:txBody>
      </p:sp>
      <p:pic>
        <p:nvPicPr>
          <p:cNvPr id="20" name="Picture 2">
            <a:extLst>
              <a:ext uri="{FF2B5EF4-FFF2-40B4-BE49-F238E27FC236}">
                <a16:creationId xmlns:a16="http://schemas.microsoft.com/office/drawing/2014/main" id="{5478A324-5B70-4A9C-9E05-0EAB4412E3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803211" y="3301124"/>
            <a:ext cx="1386760" cy="1386760"/>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F891E464-888F-48F0-9747-707FCB5160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6803211" y="5043259"/>
            <a:ext cx="1386760" cy="1386760"/>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22" name="Text Placeholder 4">
            <a:extLst>
              <a:ext uri="{FF2B5EF4-FFF2-40B4-BE49-F238E27FC236}">
                <a16:creationId xmlns:a16="http://schemas.microsoft.com/office/drawing/2014/main" id="{38529086-24D3-438C-BC30-5CF6264F136F}"/>
              </a:ext>
            </a:extLst>
          </p:cNvPr>
          <p:cNvSpPr txBox="1">
            <a:spLocks/>
          </p:cNvSpPr>
          <p:nvPr/>
        </p:nvSpPr>
        <p:spPr>
          <a:xfrm>
            <a:off x="8469310" y="3697449"/>
            <a:ext cx="3732214" cy="73866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GB" sz="1600">
                <a:solidFill>
                  <a:srgbClr val="FFFFFF"/>
                </a:solidFill>
                <a:cs typeface="Segoe UI"/>
              </a:rPr>
              <a:t>Cloud advocate</a:t>
            </a:r>
            <a:br>
              <a:rPr lang="en-US" sz="1600">
                <a:solidFill>
                  <a:srgbClr val="FFFFFF"/>
                </a:solidFill>
                <a:cs typeface="Segoe UI"/>
              </a:rPr>
            </a:br>
            <a:r>
              <a:rPr lang="en-US" sz="1600">
                <a:solidFill>
                  <a:srgbClr val="FFFFFF"/>
                </a:solidFill>
                <a:cs typeface="Segoe UI"/>
              </a:rPr>
              <a:t>Microsoft</a:t>
            </a:r>
            <a:endParaRPr lang="hy-AM" sz="1600">
              <a:solidFill>
                <a:srgbClr val="FFFFFF"/>
              </a:solidFill>
              <a:cs typeface="Segoe UI"/>
            </a:endParaRPr>
          </a:p>
          <a:p>
            <a:pPr lvl="0">
              <a:defRPr/>
            </a:pPr>
            <a:r>
              <a:rPr lang="en-US" sz="1600">
                <a:solidFill>
                  <a:srgbClr val="FFFFFF"/>
                </a:solidFill>
                <a:cs typeface="Segoe UI"/>
              </a:rPr>
              <a:t>@</a:t>
            </a:r>
            <a:r>
              <a:rPr lang="en-US" sz="1600" err="1">
                <a:solidFill>
                  <a:srgbClr val="FFFFFF"/>
                </a:solidFill>
                <a:cs typeface="Segoe UI"/>
              </a:rPr>
              <a:t>carlottacaste</a:t>
            </a:r>
            <a:endParaRPr lang="hy-AM" sz="1600">
              <a:solidFill>
                <a:srgbClr val="FFFFFF"/>
              </a:solidFill>
              <a:cs typeface="Segoe UI"/>
            </a:endParaRPr>
          </a:p>
        </p:txBody>
      </p:sp>
      <p:sp>
        <p:nvSpPr>
          <p:cNvPr id="23" name="Text Placeholder 4">
            <a:extLst>
              <a:ext uri="{FF2B5EF4-FFF2-40B4-BE49-F238E27FC236}">
                <a16:creationId xmlns:a16="http://schemas.microsoft.com/office/drawing/2014/main" id="{940D1BF8-DF73-49EA-98EE-34AC510AE890}"/>
              </a:ext>
            </a:extLst>
          </p:cNvPr>
          <p:cNvSpPr txBox="1">
            <a:spLocks/>
          </p:cNvSpPr>
          <p:nvPr/>
        </p:nvSpPr>
        <p:spPr>
          <a:xfrm>
            <a:off x="8469310" y="5105400"/>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err="1">
                <a:solidFill>
                  <a:srgbClr val="FFFFFF"/>
                </a:solidFill>
              </a:rPr>
              <a:t>Jasleen</a:t>
            </a:r>
            <a:r>
              <a:rPr lang="en-US" b="1">
                <a:solidFill>
                  <a:srgbClr val="FFFFFF"/>
                </a:solidFill>
              </a:rPr>
              <a:t> </a:t>
            </a:r>
            <a:r>
              <a:rPr lang="en-US" b="1" err="1">
                <a:solidFill>
                  <a:srgbClr val="FFFFFF"/>
                </a:solidFill>
              </a:rPr>
              <a:t>Sondhi</a:t>
            </a:r>
            <a:endParaRPr kumimoji="0" lang="en-US" sz="2200" b="1" i="0" u="none" strike="noStrike" kern="1200" cap="none" spc="0" normalizeH="0" baseline="0" noProof="0">
              <a:ln>
                <a:noFill/>
              </a:ln>
              <a:solidFill>
                <a:srgbClr val="FFFFFF"/>
              </a:solidFill>
              <a:effectLst/>
              <a:uLnTx/>
              <a:uFillTx/>
              <a:latin typeface="Segoe UI"/>
              <a:cs typeface="Segoe UI" pitchFamily="34" charset="0"/>
            </a:endParaRPr>
          </a:p>
        </p:txBody>
      </p:sp>
      <p:sp>
        <p:nvSpPr>
          <p:cNvPr id="24" name="Text Placeholder 4">
            <a:extLst>
              <a:ext uri="{FF2B5EF4-FFF2-40B4-BE49-F238E27FC236}">
                <a16:creationId xmlns:a16="http://schemas.microsoft.com/office/drawing/2014/main" id="{4CACC0F6-D580-4918-98B6-FC1D748E6BCF}"/>
              </a:ext>
            </a:extLst>
          </p:cNvPr>
          <p:cNvSpPr txBox="1">
            <a:spLocks/>
          </p:cNvSpPr>
          <p:nvPr/>
        </p:nvSpPr>
        <p:spPr>
          <a:xfrm>
            <a:off x="8469311" y="5502024"/>
            <a:ext cx="3140078" cy="73866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it-IT" sz="1600">
                <a:solidFill>
                  <a:srgbClr val="FFFFFF"/>
                </a:solidFill>
              </a:rPr>
              <a:t>Aspiring Data Scientist,</a:t>
            </a:r>
            <a:br>
              <a:rPr lang="it-IT" sz="1600">
                <a:solidFill>
                  <a:srgbClr val="FFFFFF"/>
                </a:solidFill>
              </a:rPr>
            </a:br>
            <a:r>
              <a:rPr lang="it-IT" sz="1600">
                <a:solidFill>
                  <a:srgbClr val="FFFFFF"/>
                </a:solidFill>
              </a:rPr>
              <a:t>Microsoft Student Ambassador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nn-NO" sz="1600" b="0" i="0" u="none" strike="noStrike" kern="1200" cap="none" spc="0" normalizeH="0" baseline="0" noProof="0">
                <a:ln>
                  <a:noFill/>
                </a:ln>
                <a:solidFill>
                  <a:srgbClr val="FFFFFF"/>
                </a:solidFill>
                <a:effectLst/>
                <a:uLnTx/>
                <a:uFillTx/>
                <a:latin typeface="Segoe UI"/>
                <a:cs typeface="Segoe UI" pitchFamily="34" charset="0"/>
              </a:rPr>
              <a:t>@jasleen101010</a:t>
            </a:r>
          </a:p>
        </p:txBody>
      </p:sp>
      <p:pic>
        <p:nvPicPr>
          <p:cNvPr id="14" name="Picture 2" descr="QR Code">
            <a:extLst>
              <a:ext uri="{FF2B5EF4-FFF2-40B4-BE49-F238E27FC236}">
                <a16:creationId xmlns:a16="http://schemas.microsoft.com/office/drawing/2014/main" id="{988775EB-30FF-40B3-85E1-8AFB1A2FD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443" y="4884385"/>
            <a:ext cx="1754910" cy="175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K-means clustering</a:t>
            </a:r>
          </a:p>
        </p:txBody>
      </p:sp>
      <p:pic>
        <p:nvPicPr>
          <p:cNvPr id="5" name="New picture" descr="Animation showing a collection of flowers with different numbers of petals and leaves."/>
          <p:cNvPicPr/>
          <p:nvPr/>
        </p:nvPicPr>
        <p:blipFill>
          <a:blip r:embed="rId4"/>
          <a:stretch>
            <a:fillRect/>
          </a:stretch>
        </p:blipFill>
        <p:spPr>
          <a:xfrm>
            <a:off x="2514600" y="1209107"/>
            <a:ext cx="7772400" cy="4572000"/>
          </a:xfrm>
          <a:prstGeom prst="rect">
            <a:avLst/>
          </a:prstGeom>
        </p:spPr>
      </p:pic>
    </p:spTree>
  </p:cSld>
  <p:clrMapOvr>
    <a:masterClrMapping/>
  </p:clrMapOvr>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8" name="Picture 7" descr="A picture containing text, crossword puzzle&#10;&#10;Description automatically generated">
            <a:extLst>
              <a:ext uri="{FF2B5EF4-FFF2-40B4-BE49-F238E27FC236}">
                <a16:creationId xmlns:a16="http://schemas.microsoft.com/office/drawing/2014/main" id="{F33B6C1E-71BF-6D17-F883-214637F39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534" y="1160648"/>
            <a:ext cx="8128003" cy="4572000"/>
          </a:xfrm>
          <a:prstGeom prst="rect">
            <a:avLst/>
          </a:prstGeom>
          <a:noFill/>
        </p:spPr>
      </p:pic>
      <p:sp>
        <p:nvSpPr>
          <p:cNvPr id="3" name="TextBox 2">
            <a:extLst>
              <a:ext uri="{FF2B5EF4-FFF2-40B4-BE49-F238E27FC236}">
                <a16:creationId xmlns:a16="http://schemas.microsoft.com/office/drawing/2014/main" id="{40BB773E-1792-7C43-E160-8A3F15E4BE4B}"/>
              </a:ext>
            </a:extLst>
          </p:cNvPr>
          <p:cNvSpPr txBox="1"/>
          <p:nvPr/>
        </p:nvSpPr>
        <p:spPr>
          <a:xfrm>
            <a:off x="0" y="6057900"/>
            <a:ext cx="12192000" cy="677108"/>
          </a:xfrm>
          <a:prstGeom prst="rect">
            <a:avLst/>
          </a:prstGeom>
          <a:noFill/>
        </p:spPr>
        <p:txBody>
          <a:bodyPr wrap="square" lIns="0" tIns="0" rIns="0" bIns="0" rtlCol="0">
            <a:spAutoFit/>
          </a:bodyPr>
          <a:lstStyle/>
          <a:p>
            <a:pPr algn="ctr"/>
            <a:r>
              <a:rPr lang="en-US" sz="2400"/>
              <a:t>1. The data scientist specifies the number K of clusters.</a:t>
            </a:r>
          </a:p>
          <a:p>
            <a:pPr algn="l"/>
            <a:endParaRPr lang="it-IT" sz="2000" err="1"/>
          </a:p>
        </p:txBody>
      </p:sp>
    </p:spTree>
    <p:extLst>
      <p:ext uri="{BB962C8B-B14F-4D97-AF65-F5344CB8AC3E}">
        <p14:creationId xmlns:p14="http://schemas.microsoft.com/office/powerpoint/2010/main" val="200962722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10" name="Picture 9" descr="Chart, scatter chart&#10;&#10;Description automatically generated">
            <a:extLst>
              <a:ext uri="{FF2B5EF4-FFF2-40B4-BE49-F238E27FC236}">
                <a16:creationId xmlns:a16="http://schemas.microsoft.com/office/drawing/2014/main" id="{59B7E1DC-FED0-FB18-F5A3-7E05BD6AA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936" y="1156114"/>
            <a:ext cx="8124825" cy="4572000"/>
          </a:xfrm>
          <a:prstGeom prst="rect">
            <a:avLst/>
          </a:prstGeom>
        </p:spPr>
      </p:pic>
      <p:sp>
        <p:nvSpPr>
          <p:cNvPr id="7" name="TextBox 6">
            <a:extLst>
              <a:ext uri="{FF2B5EF4-FFF2-40B4-BE49-F238E27FC236}">
                <a16:creationId xmlns:a16="http://schemas.microsoft.com/office/drawing/2014/main" id="{8B957C5B-9BEF-F285-814A-ADDACAF37BCB}"/>
              </a:ext>
            </a:extLst>
          </p:cNvPr>
          <p:cNvSpPr txBox="1"/>
          <p:nvPr/>
        </p:nvSpPr>
        <p:spPr>
          <a:xfrm>
            <a:off x="0" y="6030486"/>
            <a:ext cx="12192000" cy="461665"/>
          </a:xfrm>
          <a:prstGeom prst="rect">
            <a:avLst/>
          </a:prstGeom>
          <a:noFill/>
        </p:spPr>
        <p:txBody>
          <a:bodyPr wrap="square">
            <a:spAutoFit/>
          </a:bodyPr>
          <a:lstStyle/>
          <a:p>
            <a:pPr algn="ctr"/>
            <a:r>
              <a:rPr lang="en-US" sz="2400"/>
              <a:t>2. The algorithm randomly selects K observations as the initial centroids for the clusters.</a:t>
            </a:r>
          </a:p>
        </p:txBody>
      </p:sp>
    </p:spTree>
    <p:extLst>
      <p:ext uri="{BB962C8B-B14F-4D97-AF65-F5344CB8AC3E}">
        <p14:creationId xmlns:p14="http://schemas.microsoft.com/office/powerpoint/2010/main" val="964035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12" name="Picture 11" descr="Chart, scatter chart">
            <a:extLst>
              <a:ext uri="{FF2B5EF4-FFF2-40B4-BE49-F238E27FC236}">
                <a16:creationId xmlns:a16="http://schemas.microsoft.com/office/drawing/2014/main" id="{F6FA323E-1269-2E2E-92F3-47023BA2A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24" y="1124832"/>
            <a:ext cx="8124825" cy="4572000"/>
          </a:xfrm>
          <a:prstGeom prst="rect">
            <a:avLst/>
          </a:prstGeom>
        </p:spPr>
      </p:pic>
      <p:sp>
        <p:nvSpPr>
          <p:cNvPr id="7" name="TextBox 6">
            <a:extLst>
              <a:ext uri="{FF2B5EF4-FFF2-40B4-BE49-F238E27FC236}">
                <a16:creationId xmlns:a16="http://schemas.microsoft.com/office/drawing/2014/main" id="{3DACAFDC-95C5-74A7-6CC6-3D7A549B8DE0}"/>
              </a:ext>
            </a:extLst>
          </p:cNvPr>
          <p:cNvSpPr txBox="1"/>
          <p:nvPr/>
        </p:nvSpPr>
        <p:spPr>
          <a:xfrm>
            <a:off x="0" y="5943600"/>
            <a:ext cx="12192000" cy="461665"/>
          </a:xfrm>
          <a:prstGeom prst="rect">
            <a:avLst/>
          </a:prstGeom>
          <a:noFill/>
        </p:spPr>
        <p:txBody>
          <a:bodyPr wrap="square">
            <a:spAutoFit/>
          </a:bodyPr>
          <a:lstStyle/>
          <a:p>
            <a:pPr algn="ctr"/>
            <a:r>
              <a:rPr lang="en-US" sz="2400"/>
              <a:t>3. Each of the remaining observations are assigned to its closest centroid.</a:t>
            </a:r>
          </a:p>
        </p:txBody>
      </p:sp>
    </p:spTree>
    <p:extLst>
      <p:ext uri="{BB962C8B-B14F-4D97-AF65-F5344CB8AC3E}">
        <p14:creationId xmlns:p14="http://schemas.microsoft.com/office/powerpoint/2010/main" val="3442731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14" name="Picture 13" descr="Chart, scatter chart&#10;&#10;Description automatically generated">
            <a:extLst>
              <a:ext uri="{FF2B5EF4-FFF2-40B4-BE49-F238E27FC236}">
                <a16:creationId xmlns:a16="http://schemas.microsoft.com/office/drawing/2014/main" id="{C71DCF08-51F1-45B1-65E1-B90CCD848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24" y="1137945"/>
            <a:ext cx="8124825" cy="4572000"/>
          </a:xfrm>
          <a:prstGeom prst="rect">
            <a:avLst/>
          </a:prstGeom>
        </p:spPr>
      </p:pic>
      <p:sp>
        <p:nvSpPr>
          <p:cNvPr id="7" name="TextBox 6">
            <a:extLst>
              <a:ext uri="{FF2B5EF4-FFF2-40B4-BE49-F238E27FC236}">
                <a16:creationId xmlns:a16="http://schemas.microsoft.com/office/drawing/2014/main" id="{366CF78D-48FA-53D5-B6B3-F50BE8C29188}"/>
              </a:ext>
            </a:extLst>
          </p:cNvPr>
          <p:cNvSpPr txBox="1"/>
          <p:nvPr/>
        </p:nvSpPr>
        <p:spPr>
          <a:xfrm>
            <a:off x="31286" y="5874540"/>
            <a:ext cx="12160713" cy="461665"/>
          </a:xfrm>
          <a:prstGeom prst="rect">
            <a:avLst/>
          </a:prstGeom>
          <a:noFill/>
        </p:spPr>
        <p:txBody>
          <a:bodyPr wrap="square">
            <a:spAutoFit/>
          </a:bodyPr>
          <a:lstStyle/>
          <a:p>
            <a:pPr algn="ctr"/>
            <a:r>
              <a:rPr lang="en-US" sz="2400"/>
              <a:t>4. The new means of each cluster is computed and the centroid is moved to the mean.</a:t>
            </a:r>
          </a:p>
        </p:txBody>
      </p:sp>
    </p:spTree>
    <p:extLst>
      <p:ext uri="{BB962C8B-B14F-4D97-AF65-F5344CB8AC3E}">
        <p14:creationId xmlns:p14="http://schemas.microsoft.com/office/powerpoint/2010/main" val="2448329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16" name="Picture 15" descr="Chart, bubble chart">
            <a:extLst>
              <a:ext uri="{FF2B5EF4-FFF2-40B4-BE49-F238E27FC236}">
                <a16:creationId xmlns:a16="http://schemas.microsoft.com/office/drawing/2014/main" id="{7A985D69-B420-262A-10D6-88B65CBE3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520" y="1143000"/>
            <a:ext cx="8124825" cy="4572000"/>
          </a:xfrm>
          <a:prstGeom prst="rect">
            <a:avLst/>
          </a:prstGeom>
        </p:spPr>
      </p:pic>
      <p:sp>
        <p:nvSpPr>
          <p:cNvPr id="7" name="TextBox 6">
            <a:extLst>
              <a:ext uri="{FF2B5EF4-FFF2-40B4-BE49-F238E27FC236}">
                <a16:creationId xmlns:a16="http://schemas.microsoft.com/office/drawing/2014/main" id="{F8BBD8B2-9213-7FB4-6D0A-FB66B35AC379}"/>
              </a:ext>
            </a:extLst>
          </p:cNvPr>
          <p:cNvSpPr txBox="1"/>
          <p:nvPr/>
        </p:nvSpPr>
        <p:spPr>
          <a:xfrm>
            <a:off x="34820" y="5846802"/>
            <a:ext cx="12157180" cy="830997"/>
          </a:xfrm>
          <a:prstGeom prst="rect">
            <a:avLst/>
          </a:prstGeom>
          <a:noFill/>
        </p:spPr>
        <p:txBody>
          <a:bodyPr wrap="square">
            <a:spAutoFit/>
          </a:bodyPr>
          <a:lstStyle/>
          <a:p>
            <a:pPr algn="ctr"/>
            <a:r>
              <a:rPr lang="en-US" sz="2400"/>
              <a:t>5. The cluster assignment and centroid update steps are iteratively repeated until the cluster assignments stop changing. </a:t>
            </a:r>
          </a:p>
        </p:txBody>
      </p:sp>
    </p:spTree>
    <p:extLst>
      <p:ext uri="{BB962C8B-B14F-4D97-AF65-F5344CB8AC3E}">
        <p14:creationId xmlns:p14="http://schemas.microsoft.com/office/powerpoint/2010/main" val="160571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a:ln w="3175">
                  <a:noFill/>
                </a:ln>
                <a:effectLst/>
                <a:latin typeface="+mj-lt"/>
                <a:ea typeface="+mn-ea"/>
                <a:cs typeface="Segoe UI" pitchFamily="34" charset="0"/>
              </a:rPr>
              <a:t>K-Means clustering</a:t>
            </a:r>
          </a:p>
        </p:txBody>
      </p:sp>
      <p:pic>
        <p:nvPicPr>
          <p:cNvPr id="18" name="Picture 17" descr="Chart, bubble chart">
            <a:extLst>
              <a:ext uri="{FF2B5EF4-FFF2-40B4-BE49-F238E27FC236}">
                <a16:creationId xmlns:a16="http://schemas.microsoft.com/office/drawing/2014/main" id="{151414D9-3EAE-59AE-82DE-898A64459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936" y="1143000"/>
            <a:ext cx="8124825" cy="4572000"/>
          </a:xfrm>
          <a:prstGeom prst="rect">
            <a:avLst/>
          </a:prstGeom>
        </p:spPr>
      </p:pic>
      <p:sp>
        <p:nvSpPr>
          <p:cNvPr id="7" name="TextBox 6">
            <a:extLst>
              <a:ext uri="{FF2B5EF4-FFF2-40B4-BE49-F238E27FC236}">
                <a16:creationId xmlns:a16="http://schemas.microsoft.com/office/drawing/2014/main" id="{C9B72DDF-E40F-B6AA-50F3-6D684BD1C88E}"/>
              </a:ext>
            </a:extLst>
          </p:cNvPr>
          <p:cNvSpPr txBox="1"/>
          <p:nvPr/>
        </p:nvSpPr>
        <p:spPr>
          <a:xfrm>
            <a:off x="0" y="5943600"/>
            <a:ext cx="12192000" cy="830997"/>
          </a:xfrm>
          <a:prstGeom prst="rect">
            <a:avLst/>
          </a:prstGeom>
          <a:noFill/>
        </p:spPr>
        <p:txBody>
          <a:bodyPr wrap="square">
            <a:spAutoFit/>
          </a:bodyPr>
          <a:lstStyle/>
          <a:p>
            <a:pPr algn="ctr"/>
            <a:r>
              <a:rPr lang="en-US" sz="2400"/>
              <a:t>6. Convergence is achieved. It’s strongly recommended to run K-Means with several values of </a:t>
            </a:r>
            <a:r>
              <a:rPr lang="en-US" sz="2400" i="1" err="1"/>
              <a:t>nstart</a:t>
            </a:r>
            <a:r>
              <a:rPr lang="en-US" sz="2400"/>
              <a:t> to avoid an undesirable local optimum.</a:t>
            </a:r>
          </a:p>
        </p:txBody>
      </p:sp>
    </p:spTree>
    <p:extLst>
      <p:ext uri="{BB962C8B-B14F-4D97-AF65-F5344CB8AC3E}">
        <p14:creationId xmlns:p14="http://schemas.microsoft.com/office/powerpoint/2010/main" val="672742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D9E0-9DEA-B933-D4F6-63AD62A3812A}"/>
              </a:ext>
            </a:extLst>
          </p:cNvPr>
          <p:cNvSpPr>
            <a:spLocks noGrp="1"/>
          </p:cNvSpPr>
          <p:nvPr>
            <p:ph type="title"/>
          </p:nvPr>
        </p:nvSpPr>
        <p:spPr/>
        <p:txBody>
          <a:bodyPr/>
          <a:lstStyle/>
          <a:p>
            <a:r>
              <a:rPr lang="en-US"/>
              <a:t>Within cluster sum of squares (WCSS)</a:t>
            </a:r>
            <a:endParaRPr lang="it-IT"/>
          </a:p>
        </p:txBody>
      </p:sp>
      <p:sp>
        <p:nvSpPr>
          <p:cNvPr id="3" name="Content Placeholder 2">
            <a:extLst>
              <a:ext uri="{FF2B5EF4-FFF2-40B4-BE49-F238E27FC236}">
                <a16:creationId xmlns:a16="http://schemas.microsoft.com/office/drawing/2014/main" id="{C39C4350-9959-DD37-E7AF-03EDD3071B1F}"/>
              </a:ext>
            </a:extLst>
          </p:cNvPr>
          <p:cNvSpPr>
            <a:spLocks noGrp="1"/>
          </p:cNvSpPr>
          <p:nvPr>
            <p:ph sz="quarter" idx="12"/>
          </p:nvPr>
        </p:nvSpPr>
        <p:spPr>
          <a:xfrm>
            <a:off x="584200" y="1348010"/>
            <a:ext cx="10552360" cy="861774"/>
          </a:xfrm>
        </p:spPr>
        <p:txBody>
          <a:bodyPr/>
          <a:lstStyle/>
          <a:p>
            <a:pPr marL="0" indent="0">
              <a:buNone/>
            </a:pPr>
            <a:r>
              <a:rPr lang="en-US" b="0" i="0">
                <a:solidFill>
                  <a:srgbClr val="000000"/>
                </a:solidFill>
                <a:effectLst/>
                <a:latin typeface="Segoe UI" panose="020B0502040204020203" pitchFamily="34" charset="0"/>
              </a:rPr>
              <a:t>Without knowing class labels, how do you know how many clusters to separate your data into?</a:t>
            </a:r>
          </a:p>
        </p:txBody>
      </p:sp>
      <p:sp>
        <p:nvSpPr>
          <p:cNvPr id="4" name="TextBox 3">
            <a:extLst>
              <a:ext uri="{FF2B5EF4-FFF2-40B4-BE49-F238E27FC236}">
                <a16:creationId xmlns:a16="http://schemas.microsoft.com/office/drawing/2014/main" id="{C80CC169-65A2-4FD9-7FF9-0446E868C2F3}"/>
              </a:ext>
            </a:extLst>
          </p:cNvPr>
          <p:cNvSpPr txBox="1"/>
          <p:nvPr/>
        </p:nvSpPr>
        <p:spPr>
          <a:xfrm>
            <a:off x="6240016" y="3070002"/>
            <a:ext cx="5472608" cy="2893100"/>
          </a:xfrm>
          <a:prstGeom prst="rect">
            <a:avLst/>
          </a:prstGeom>
          <a:noFill/>
        </p:spPr>
        <p:txBody>
          <a:bodyPr wrap="square" lIns="0" tIns="0" rIns="0" bIns="0" rtlCol="0">
            <a:spAutoFit/>
          </a:bodyPr>
          <a:lstStyle/>
          <a:p>
            <a:r>
              <a:rPr lang="en-US" sz="2800" b="0" i="0">
                <a:solidFill>
                  <a:srgbClr val="000000"/>
                </a:solidFill>
                <a:effectLst/>
                <a:latin typeface="Segoe UI" panose="020B0502040204020203" pitchFamily="34" charset="0"/>
              </a:rPr>
              <a:t>One way is to create a series of clustering models with an </a:t>
            </a:r>
            <a:r>
              <a:rPr lang="en-US" sz="2800" b="1" i="0">
                <a:solidFill>
                  <a:srgbClr val="000000"/>
                </a:solidFill>
                <a:effectLst/>
                <a:latin typeface="Segoe UI" panose="020B0502040204020203" pitchFamily="34" charset="0"/>
              </a:rPr>
              <a:t>incrementing number of clusters </a:t>
            </a:r>
            <a:r>
              <a:rPr lang="en-US" sz="2800" b="0" i="0">
                <a:solidFill>
                  <a:srgbClr val="000000"/>
                </a:solidFill>
                <a:effectLst/>
                <a:latin typeface="Segoe UI" panose="020B0502040204020203" pitchFamily="34" charset="0"/>
              </a:rPr>
              <a:t>and then measure how tightly the data points are grouped within each cluster. </a:t>
            </a:r>
            <a:endParaRPr lang="it-IT" sz="2800"/>
          </a:p>
          <a:p>
            <a:pPr algn="l"/>
            <a:endParaRPr lang="it-IT" sz="2000" err="1"/>
          </a:p>
        </p:txBody>
      </p:sp>
      <p:pic>
        <p:nvPicPr>
          <p:cNvPr id="9" name="Picture 8">
            <a:extLst>
              <a:ext uri="{FF2B5EF4-FFF2-40B4-BE49-F238E27FC236}">
                <a16:creationId xmlns:a16="http://schemas.microsoft.com/office/drawing/2014/main" id="{36A4E6A6-7B95-9997-2FCC-8DDE4F674B56}"/>
              </a:ext>
            </a:extLst>
          </p:cNvPr>
          <p:cNvPicPr>
            <a:picLocks noChangeAspect="1"/>
          </p:cNvPicPr>
          <p:nvPr/>
        </p:nvPicPr>
        <p:blipFill rotWithShape="1">
          <a:blip r:embed="rId3"/>
          <a:srcRect t="809" b="1295"/>
          <a:stretch/>
        </p:blipFill>
        <p:spPr>
          <a:xfrm>
            <a:off x="767408" y="2333897"/>
            <a:ext cx="4575696" cy="4479479"/>
          </a:xfrm>
          <a:prstGeom prst="rect">
            <a:avLst/>
          </a:prstGeom>
        </p:spPr>
      </p:pic>
    </p:spTree>
    <p:extLst>
      <p:ext uri="{BB962C8B-B14F-4D97-AF65-F5344CB8AC3E}">
        <p14:creationId xmlns:p14="http://schemas.microsoft.com/office/powerpoint/2010/main" val="19092792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B608F6-15BC-4ADC-B781-6ED22FC59D79}"/>
              </a:ext>
            </a:extLst>
          </p:cNvPr>
          <p:cNvSpPr txBox="1">
            <a:spLocks/>
          </p:cNvSpPr>
          <p:nvPr/>
        </p:nvSpPr>
        <p:spPr>
          <a:xfrm>
            <a:off x="585216" y="3124200"/>
            <a:ext cx="9144000" cy="498598"/>
          </a:xfrm>
          <a:prstGeom prst="rect">
            <a:avLst/>
          </a:prstGeo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pPr>
              <a:defRPr/>
            </a:pPr>
            <a:r>
              <a:rPr lang="en-US">
                <a:cs typeface="Segoe UI"/>
              </a:rPr>
              <a:t>Demo: K-means clustering</a:t>
            </a:r>
            <a:endParaRPr lang="en-US"/>
          </a:p>
        </p:txBody>
      </p:sp>
    </p:spTree>
    <p:extLst>
      <p:ext uri="{BB962C8B-B14F-4D97-AF65-F5344CB8AC3E}">
        <p14:creationId xmlns:p14="http://schemas.microsoft.com/office/powerpoint/2010/main" val="37495850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Hierarchical clustering</a:t>
            </a:r>
          </a:p>
        </p:txBody>
      </p:sp>
      <p:sp>
        <p:nvSpPr>
          <p:cNvPr id="3" name="Subtitle"/>
          <p:cNvSpPr>
            <a:spLocks noGrp="1"/>
          </p:cNvSpPr>
          <p:nvPr>
            <p:ph sz="quarter" idx="10"/>
          </p:nvPr>
        </p:nvSpPr>
        <p:spPr>
          <a:xfrm>
            <a:off x="584199" y="1435100"/>
            <a:ext cx="4673601" cy="491211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T</a:t>
            </a:r>
            <a:r>
              <a:rPr lang="en-US" b="0" i="0">
                <a:effectLst/>
              </a:rPr>
              <a:t>he clusters belong to a larger group, which belong to even larger groups, and so on.</a:t>
            </a:r>
          </a:p>
          <a:p>
            <a:endParaRPr lang="en-US"/>
          </a:p>
          <a:p>
            <a:r>
              <a:rPr lang="en-US"/>
              <a:t>D</a:t>
            </a:r>
            <a:r>
              <a:rPr lang="en-US" b="0" i="0">
                <a:effectLst/>
              </a:rPr>
              <a:t>ata points can be clusters in differing degrees of precision: with a large number of very small and precise groups, or a small number of larger groups.</a:t>
            </a:r>
            <a:endParaRPr lang="en-US"/>
          </a:p>
        </p:txBody>
      </p:sp>
      <p:pic>
        <p:nvPicPr>
          <p:cNvPr id="4" name="New picture" descr="Diagram showing hierarchical clustering."/>
          <p:cNvPicPr/>
          <p:nvPr/>
        </p:nvPicPr>
        <p:blipFill>
          <a:blip r:embed="rId3"/>
          <a:stretch>
            <a:fillRect/>
          </a:stretch>
        </p:blipFill>
        <p:spPr>
          <a:xfrm>
            <a:off x="5392031" y="1444336"/>
            <a:ext cx="6199462" cy="4112514"/>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F6ED-9822-43E4-82C9-29C3D989F3D3}"/>
              </a:ext>
            </a:extLst>
          </p:cNvPr>
          <p:cNvSpPr>
            <a:spLocks noGrp="1"/>
          </p:cNvSpPr>
          <p:nvPr>
            <p:ph type="title"/>
          </p:nvPr>
        </p:nvSpPr>
        <p:spPr>
          <a:xfrm>
            <a:off x="522558" y="2823244"/>
            <a:ext cx="2312879" cy="984885"/>
          </a:xfrm>
        </p:spPr>
        <p:txBody>
          <a:bodyPr/>
          <a:lstStyle/>
          <a:p>
            <a:pPr algn="ctr"/>
            <a:r>
              <a:rPr lang="en-US" sz="3200">
                <a:solidFill>
                  <a:schemeClr val="bg1"/>
                </a:solidFill>
              </a:rPr>
              <a:t>Say hi to our moderator!</a:t>
            </a:r>
          </a:p>
        </p:txBody>
      </p:sp>
      <p:pic>
        <p:nvPicPr>
          <p:cNvPr id="5" name="Picture 2">
            <a:extLst>
              <a:ext uri="{FF2B5EF4-FFF2-40B4-BE49-F238E27FC236}">
                <a16:creationId xmlns:a16="http://schemas.microsoft.com/office/drawing/2014/main" id="{E1D5C173-E64F-4D4C-9B64-FC3694700D7F}"/>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105400" y="2514600"/>
            <a:ext cx="1389888" cy="1389888"/>
          </a:xfrm>
          <a:prstGeom prst="ellipse">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537392C8-0613-4B8C-8463-BBEC93C0371D}"/>
              </a:ext>
            </a:extLst>
          </p:cNvPr>
          <p:cNvSpPr txBox="1">
            <a:spLocks/>
          </p:cNvSpPr>
          <p:nvPr/>
        </p:nvSpPr>
        <p:spPr>
          <a:xfrm>
            <a:off x="6978379" y="2607979"/>
            <a:ext cx="3636964" cy="338554"/>
          </a:xfrm>
          <a:prstGeom prst="rect">
            <a:avLst/>
          </a:prstGeom>
          <a:noFill/>
        </p:spPr>
        <p:txBody>
          <a:bodyPr vert="horz" wrap="square" lIns="0" tIns="0" rIns="0" bIns="0" rtlCol="0">
            <a:spAutoFit/>
          </a:bodyPr>
          <a:lstStyle>
            <a:defPPr>
              <a:defRPr lang="en-US"/>
            </a:defPPr>
            <a:lvl1pPr marR="0" indent="0" defTabSz="932742" fontAlgn="auto">
              <a:lnSpc>
                <a:spcPct val="100000"/>
              </a:lnSpc>
              <a:spcBef>
                <a:spcPct val="0"/>
              </a:spcBef>
              <a:spcAft>
                <a:spcPct val="0"/>
              </a:spcAft>
              <a:buClrTx/>
              <a:buSzPct val="90000"/>
              <a:buFont typeface="Wingdings" panose="05000000000000000000" pitchFamily="2" charset="2"/>
              <a:buNone/>
              <a:defRPr sz="2200" b="1" spc="0" baseline="0">
                <a:solidFill>
                  <a:schemeClr val="tx2"/>
                </a:solidFill>
                <a:cs typeface="Segoe UI" pitchFamily="34" charset="0"/>
              </a:defRPr>
            </a:lvl1pPr>
            <a:lvl2pPr marR="0" indent="-228600" defTabSz="932742" fontAlgn="auto">
              <a:lnSpc>
                <a:spcPct val="100000"/>
              </a:lnSpc>
              <a:spcBef>
                <a:spcPct val="20000"/>
              </a:spcBef>
              <a:spcAft>
                <a:spcPct val="0"/>
              </a:spcAft>
              <a:buClrTx/>
              <a:buSzPct val="90000"/>
              <a:buFont typeface="Wingdings" panose="05000000000000000000" pitchFamily="2" charset="2"/>
              <a:buChar char=""/>
              <a:defRPr sz="2000" spc="0" baseline="0"/>
            </a:lvl2pPr>
            <a:lvl3pPr marL="657225" marR="0" indent="-200025" defTabSz="932742" fontAlgn="auto">
              <a:lnSpc>
                <a:spcPct val="100000"/>
              </a:lnSpc>
              <a:spcBef>
                <a:spcPct val="20000"/>
              </a:spcBef>
              <a:spcAft>
                <a:spcPct val="0"/>
              </a:spcAft>
              <a:buClrTx/>
              <a:buSzPct val="90000"/>
              <a:buFont typeface="Wingdings" panose="05000000000000000000" pitchFamily="2" charset="2"/>
              <a:buChar char=""/>
              <a:defRPr sz="1600" spc="0" baseline="0"/>
            </a:lvl3pPr>
            <a:lvl4pPr marL="842963" marR="0" indent="-180975" defTabSz="932742" fontAlgn="auto">
              <a:lnSpc>
                <a:spcPct val="100000"/>
              </a:lnSpc>
              <a:spcBef>
                <a:spcPct val="20000"/>
              </a:spcBef>
              <a:spcAft>
                <a:spcPct val="0"/>
              </a:spcAft>
              <a:buClrTx/>
              <a:buSzPct val="90000"/>
              <a:buFont typeface="Wingdings" panose="05000000000000000000" pitchFamily="2" charset="2"/>
              <a:buChar char=""/>
              <a:defRPr sz="1400" spc="0" baseline="0"/>
            </a:lvl4pPr>
            <a:lvl5pPr marL="1023938" marR="0" indent="-168275" defTabSz="932742" fontAlgn="auto">
              <a:lnSpc>
                <a:spcPct val="100000"/>
              </a:lnSpc>
              <a:spcBef>
                <a:spcPct val="20000"/>
              </a:spcBef>
              <a:spcAft>
                <a:spcPct val="0"/>
              </a:spcAft>
              <a:buClrTx/>
              <a:buSzPct val="90000"/>
              <a:buFont typeface="Wingdings" panose="05000000000000000000" pitchFamily="2" charset="2"/>
              <a:buChar char=""/>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en-US">
                <a:solidFill>
                  <a:srgbClr val="243A5E"/>
                </a:solidFill>
              </a:rPr>
              <a:t>Olanrewaju </a:t>
            </a:r>
            <a:r>
              <a:rPr lang="en-US" err="1">
                <a:solidFill>
                  <a:srgbClr val="243A5E"/>
                </a:solidFill>
              </a:rPr>
              <a:t>Oyinbooke</a:t>
            </a:r>
            <a:endParaRPr kumimoji="0" lang="en-US" sz="2200" b="1" i="0" u="none" strike="noStrike" kern="1200" cap="none" spc="0" normalizeH="0" baseline="0" noProof="0">
              <a:ln>
                <a:noFill/>
              </a:ln>
              <a:solidFill>
                <a:srgbClr val="243A5E"/>
              </a:solidFill>
              <a:effectLst/>
              <a:uLnTx/>
              <a:uFillTx/>
              <a:latin typeface="Segoe UI"/>
              <a:cs typeface="Segoe UI" pitchFamily="34" charset="0"/>
            </a:endParaRPr>
          </a:p>
        </p:txBody>
      </p:sp>
      <p:sp>
        <p:nvSpPr>
          <p:cNvPr id="11" name="Text Placeholder 4">
            <a:extLst>
              <a:ext uri="{FF2B5EF4-FFF2-40B4-BE49-F238E27FC236}">
                <a16:creationId xmlns:a16="http://schemas.microsoft.com/office/drawing/2014/main" id="{AA4AD663-FBAA-44D9-86CF-9ED3740217D9}"/>
              </a:ext>
            </a:extLst>
          </p:cNvPr>
          <p:cNvSpPr txBox="1">
            <a:spLocks/>
          </p:cNvSpPr>
          <p:nvPr/>
        </p:nvSpPr>
        <p:spPr>
          <a:xfrm>
            <a:off x="6978378" y="3034038"/>
            <a:ext cx="4375422" cy="73866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nn-NO" sz="1600">
                <a:solidFill>
                  <a:srgbClr val="243A5E"/>
                </a:solidFill>
                <a:cs typeface="Segoe UI"/>
              </a:rPr>
              <a:t>Senior Cloud Advocate</a:t>
            </a:r>
          </a:p>
          <a:p>
            <a:pPr lvl="0">
              <a:defRPr/>
            </a:pPr>
            <a:r>
              <a:rPr kumimoji="0" lang="en-US" sz="1600" b="0" i="0" u="none" strike="noStrike" kern="1200" cap="none" spc="0" normalizeH="0" baseline="0" noProof="0">
                <a:ln>
                  <a:noFill/>
                </a:ln>
                <a:solidFill>
                  <a:srgbClr val="243A5E"/>
                </a:solidFill>
                <a:effectLst/>
                <a:uLnTx/>
                <a:uFillTx/>
                <a:latin typeface="Segoe UI"/>
                <a:cs typeface="Segoe UI"/>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lang="en-US" sz="1600">
                <a:solidFill>
                  <a:srgbClr val="243A5E"/>
                </a:solidFill>
                <a:latin typeface="Segoe UI"/>
                <a:cs typeface="Segoe UI"/>
              </a:rPr>
              <a:t>@theoyinbooke</a:t>
            </a:r>
            <a:endParaRPr kumimoji="0" lang="en-US" sz="1600" b="0" i="0" u="none" strike="noStrike" kern="1200" cap="none" spc="0" normalizeH="0" baseline="0" noProof="0">
              <a:ln>
                <a:noFill/>
              </a:ln>
              <a:solidFill>
                <a:srgbClr val="243A5E"/>
              </a:solidFill>
              <a:effectLst/>
              <a:uLnTx/>
              <a:uFillTx/>
              <a:latin typeface="Segoe UI"/>
              <a:cs typeface="Segoe UI"/>
            </a:endParaRPr>
          </a:p>
        </p:txBody>
      </p:sp>
    </p:spTree>
    <p:extLst>
      <p:ext uri="{BB962C8B-B14F-4D97-AF65-F5344CB8AC3E}">
        <p14:creationId xmlns:p14="http://schemas.microsoft.com/office/powerpoint/2010/main" val="21945468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a:t>Hierarchical clustering: agglomerative clustering</a:t>
            </a:r>
            <a:endParaRPr lang="it-IT"/>
          </a:p>
        </p:txBody>
      </p:sp>
      <p:pic>
        <p:nvPicPr>
          <p:cNvPr id="2052" name="Picture 4">
            <a:extLst>
              <a:ext uri="{FF2B5EF4-FFF2-40B4-BE49-F238E27FC236}">
                <a16:creationId xmlns:a16="http://schemas.microsoft.com/office/drawing/2014/main" id="{9055E7E8-C008-C569-BFA2-8E12973E55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065" r="34699" b="10537"/>
          <a:stretch/>
        </p:blipFill>
        <p:spPr bwMode="auto">
          <a:xfrm>
            <a:off x="2359866" y="1066800"/>
            <a:ext cx="74676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Badge 1 with solid fill">
            <a:extLst>
              <a:ext uri="{FF2B5EF4-FFF2-40B4-BE49-F238E27FC236}">
                <a16:creationId xmlns:a16="http://schemas.microsoft.com/office/drawing/2014/main" id="{E96CE138-1418-EDC2-28FF-A300B4058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8872" y="1219199"/>
            <a:ext cx="611927" cy="611927"/>
          </a:xfrm>
          <a:prstGeom prst="rect">
            <a:avLst/>
          </a:prstGeom>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a:t>Artwork by </a:t>
            </a:r>
            <a:r>
              <a:rPr lang="it-IT" sz="1400">
                <a:hlinkClick r:id="rId6"/>
              </a:rPr>
              <a:t>@allison_horst</a:t>
            </a:r>
            <a:endParaRPr lang="it-IT" sz="1400"/>
          </a:p>
        </p:txBody>
      </p:sp>
      <p:sp>
        <p:nvSpPr>
          <p:cNvPr id="4" name="TextBox 3">
            <a:extLst>
              <a:ext uri="{FF2B5EF4-FFF2-40B4-BE49-F238E27FC236}">
                <a16:creationId xmlns:a16="http://schemas.microsoft.com/office/drawing/2014/main" id="{78A9D079-3064-D399-DFCB-D288E413F500}"/>
              </a:ext>
            </a:extLst>
          </p:cNvPr>
          <p:cNvSpPr txBox="1"/>
          <p:nvPr/>
        </p:nvSpPr>
        <p:spPr>
          <a:xfrm>
            <a:off x="-4666" y="5638801"/>
            <a:ext cx="12196665" cy="461665"/>
          </a:xfrm>
          <a:prstGeom prst="rect">
            <a:avLst/>
          </a:prstGeom>
          <a:noFill/>
        </p:spPr>
        <p:txBody>
          <a:bodyPr wrap="square">
            <a:spAutoFit/>
          </a:bodyPr>
          <a:lstStyle/>
          <a:p>
            <a:pPr marL="358140" indent="-342900" algn="ctr">
              <a:buFont typeface="+mj-lt"/>
              <a:buAutoNum type="arabicPeriod"/>
            </a:pPr>
            <a:r>
              <a:rPr lang="en-US" sz="2400"/>
              <a:t>The linkage distances between each of the data points is computed.</a:t>
            </a:r>
          </a:p>
        </p:txBody>
      </p:sp>
    </p:spTree>
    <p:extLst>
      <p:ext uri="{BB962C8B-B14F-4D97-AF65-F5344CB8AC3E}">
        <p14:creationId xmlns:p14="http://schemas.microsoft.com/office/powerpoint/2010/main" val="4211369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a:t>Hierarchical clustering: agglomerative clustering</a:t>
            </a:r>
            <a:endParaRPr lang="it-IT"/>
          </a:p>
        </p:txBody>
      </p:sp>
      <p:pic>
        <p:nvPicPr>
          <p:cNvPr id="9" name="Picture 2">
            <a:extLst>
              <a:ext uri="{FF2B5EF4-FFF2-40B4-BE49-F238E27FC236}">
                <a16:creationId xmlns:a16="http://schemas.microsoft.com/office/drawing/2014/main" id="{EB6F9039-B23C-2E0A-D5D7-72C2E94AB4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31" t="22264" r="5694" b="5974"/>
          <a:stretch/>
        </p:blipFill>
        <p:spPr bwMode="auto">
          <a:xfrm>
            <a:off x="1158320" y="1142999"/>
            <a:ext cx="10043080" cy="457260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Badge with solid fill">
            <a:extLst>
              <a:ext uri="{FF2B5EF4-FFF2-40B4-BE49-F238E27FC236}">
                <a16:creationId xmlns:a16="http://schemas.microsoft.com/office/drawing/2014/main" id="{A88711C8-7BD5-8CA0-A707-C6AD568FEE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154" y="1295400"/>
            <a:ext cx="612000" cy="612000"/>
          </a:xfrm>
          <a:prstGeom prst="rect">
            <a:avLst/>
          </a:prstGeom>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a:t>Artwork by </a:t>
            </a:r>
            <a:r>
              <a:rPr lang="it-IT" sz="1400">
                <a:hlinkClick r:id="rId6"/>
              </a:rPr>
              <a:t>@allison_horst</a:t>
            </a:r>
            <a:endParaRPr lang="it-IT" sz="1400"/>
          </a:p>
        </p:txBody>
      </p:sp>
      <p:sp>
        <p:nvSpPr>
          <p:cNvPr id="2053" name="Rectangle 2052">
            <a:extLst>
              <a:ext uri="{FF2B5EF4-FFF2-40B4-BE49-F238E27FC236}">
                <a16:creationId xmlns:a16="http://schemas.microsoft.com/office/drawing/2014/main" id="{5AA46F5F-3C68-933A-949C-D1C84F2975F9}"/>
              </a:ext>
            </a:extLst>
          </p:cNvPr>
          <p:cNvSpPr/>
          <p:nvPr/>
        </p:nvSpPr>
        <p:spPr bwMode="auto">
          <a:xfrm>
            <a:off x="6610890" y="4478730"/>
            <a:ext cx="494401" cy="31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04F0CA6-639B-FA5C-A2E6-70081A135FFF}"/>
              </a:ext>
            </a:extLst>
          </p:cNvPr>
          <p:cNvSpPr txBox="1"/>
          <p:nvPr/>
        </p:nvSpPr>
        <p:spPr>
          <a:xfrm>
            <a:off x="0" y="5586253"/>
            <a:ext cx="12192000" cy="461665"/>
          </a:xfrm>
          <a:prstGeom prst="rect">
            <a:avLst/>
          </a:prstGeom>
          <a:noFill/>
        </p:spPr>
        <p:txBody>
          <a:bodyPr wrap="square">
            <a:spAutoFit/>
          </a:bodyPr>
          <a:lstStyle/>
          <a:p>
            <a:pPr marL="15240" algn="ctr"/>
            <a:r>
              <a:rPr lang="en-US" sz="2400"/>
              <a:t>2. Points are clustered pairwise with their nearest neighbor.</a:t>
            </a:r>
          </a:p>
        </p:txBody>
      </p:sp>
    </p:spTree>
    <p:extLst>
      <p:ext uri="{BB962C8B-B14F-4D97-AF65-F5344CB8AC3E}">
        <p14:creationId xmlns:p14="http://schemas.microsoft.com/office/powerpoint/2010/main" val="1504398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a:t>Hierarchical clustering: agglomerative clustering</a:t>
            </a:r>
            <a:endParaRPr lang="it-IT"/>
          </a:p>
        </p:txBody>
      </p:sp>
      <p:pic>
        <p:nvPicPr>
          <p:cNvPr id="19" name="Picture 4">
            <a:extLst>
              <a:ext uri="{FF2B5EF4-FFF2-40B4-BE49-F238E27FC236}">
                <a16:creationId xmlns:a16="http://schemas.microsoft.com/office/drawing/2014/main" id="{E046E295-9995-B516-6751-BA7F2A488E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13" t="21197" r="5704"/>
          <a:stretch/>
        </p:blipFill>
        <p:spPr bwMode="auto">
          <a:xfrm>
            <a:off x="1295400" y="1145282"/>
            <a:ext cx="997434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Badge 3 with solid fill">
            <a:extLst>
              <a:ext uri="{FF2B5EF4-FFF2-40B4-BE49-F238E27FC236}">
                <a16:creationId xmlns:a16="http://schemas.microsoft.com/office/drawing/2014/main" id="{18E7C305-231C-8900-F40C-09B2479370C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000" y="1173519"/>
            <a:ext cx="612000" cy="612000"/>
          </a:xfrm>
          <a:prstGeom prst="rect">
            <a:avLst/>
          </a:prstGeom>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a:t>Artwork by </a:t>
            </a:r>
            <a:r>
              <a:rPr lang="it-IT" sz="1400">
                <a:hlinkClick r:id="rId6"/>
              </a:rPr>
              <a:t>@allison_horst</a:t>
            </a:r>
            <a:endParaRPr lang="it-IT" sz="1400"/>
          </a:p>
        </p:txBody>
      </p:sp>
      <p:sp>
        <p:nvSpPr>
          <p:cNvPr id="6" name="TextBox 5">
            <a:extLst>
              <a:ext uri="{FF2B5EF4-FFF2-40B4-BE49-F238E27FC236}">
                <a16:creationId xmlns:a16="http://schemas.microsoft.com/office/drawing/2014/main" id="{944C7494-67A1-9A19-30E0-781A59DC3E00}"/>
              </a:ext>
            </a:extLst>
          </p:cNvPr>
          <p:cNvSpPr txBox="1"/>
          <p:nvPr/>
        </p:nvSpPr>
        <p:spPr>
          <a:xfrm>
            <a:off x="76200" y="5482034"/>
            <a:ext cx="12115800" cy="461665"/>
          </a:xfrm>
          <a:prstGeom prst="rect">
            <a:avLst/>
          </a:prstGeom>
          <a:noFill/>
        </p:spPr>
        <p:txBody>
          <a:bodyPr wrap="square">
            <a:spAutoFit/>
          </a:bodyPr>
          <a:lstStyle/>
          <a:p>
            <a:pPr marL="15240" algn="ctr"/>
            <a:r>
              <a:rPr lang="en-US" sz="2400"/>
              <a:t>3. Linkage distances between the clusters are computed.</a:t>
            </a:r>
          </a:p>
        </p:txBody>
      </p:sp>
    </p:spTree>
    <p:extLst>
      <p:ext uri="{BB962C8B-B14F-4D97-AF65-F5344CB8AC3E}">
        <p14:creationId xmlns:p14="http://schemas.microsoft.com/office/powerpoint/2010/main" val="9188708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a:t>Hierarchical clustering: agglomerative clustering</a:t>
            </a:r>
            <a:endParaRPr lang="it-IT"/>
          </a:p>
        </p:txBody>
      </p:sp>
      <p:pic>
        <p:nvPicPr>
          <p:cNvPr id="24" name="Picture 6">
            <a:extLst>
              <a:ext uri="{FF2B5EF4-FFF2-40B4-BE49-F238E27FC236}">
                <a16:creationId xmlns:a16="http://schemas.microsoft.com/office/drawing/2014/main" id="{00BE5EFA-8AE8-7018-3FC6-D539B3032C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331" r="5703"/>
          <a:stretch/>
        </p:blipFill>
        <p:spPr bwMode="auto">
          <a:xfrm>
            <a:off x="990600" y="1015863"/>
            <a:ext cx="1015655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Badge 4 with solid fill">
            <a:extLst>
              <a:ext uri="{FF2B5EF4-FFF2-40B4-BE49-F238E27FC236}">
                <a16:creationId xmlns:a16="http://schemas.microsoft.com/office/drawing/2014/main" id="{3D16E057-1B22-1161-2263-9FB20E3008E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600" y="1080991"/>
            <a:ext cx="612000" cy="612000"/>
          </a:xfrm>
          <a:prstGeom prst="rect">
            <a:avLst/>
          </a:prstGeom>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a:t>Artwork by </a:t>
            </a:r>
            <a:r>
              <a:rPr lang="it-IT" sz="1400">
                <a:hlinkClick r:id="rId6"/>
              </a:rPr>
              <a:t>@allison_horst</a:t>
            </a:r>
            <a:endParaRPr lang="it-IT" sz="1400"/>
          </a:p>
        </p:txBody>
      </p:sp>
      <p:sp>
        <p:nvSpPr>
          <p:cNvPr id="4" name="TextBox 3">
            <a:extLst>
              <a:ext uri="{FF2B5EF4-FFF2-40B4-BE49-F238E27FC236}">
                <a16:creationId xmlns:a16="http://schemas.microsoft.com/office/drawing/2014/main" id="{801CA7B7-C625-E7D1-3E62-9EE893D1C61D}"/>
              </a:ext>
            </a:extLst>
          </p:cNvPr>
          <p:cNvSpPr txBox="1"/>
          <p:nvPr/>
        </p:nvSpPr>
        <p:spPr>
          <a:xfrm>
            <a:off x="0" y="5468325"/>
            <a:ext cx="12192000" cy="461665"/>
          </a:xfrm>
          <a:prstGeom prst="rect">
            <a:avLst/>
          </a:prstGeom>
          <a:noFill/>
        </p:spPr>
        <p:txBody>
          <a:bodyPr wrap="square">
            <a:spAutoFit/>
          </a:bodyPr>
          <a:lstStyle/>
          <a:p>
            <a:pPr marL="15240" algn="ctr"/>
            <a:r>
              <a:rPr lang="en-US" sz="2400"/>
              <a:t>4. Clusters are combined pairwise into larger clusters.</a:t>
            </a:r>
          </a:p>
        </p:txBody>
      </p:sp>
    </p:spTree>
    <p:extLst>
      <p:ext uri="{BB962C8B-B14F-4D97-AF65-F5344CB8AC3E}">
        <p14:creationId xmlns:p14="http://schemas.microsoft.com/office/powerpoint/2010/main" val="11389389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a:t>Hierarchical clustering: agglomerative clustering</a:t>
            </a:r>
            <a:endParaRPr lang="it-IT"/>
          </a:p>
        </p:txBody>
      </p:sp>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a:t>Artwork by </a:t>
            </a:r>
            <a:r>
              <a:rPr lang="it-IT" sz="1400">
                <a:hlinkClick r:id="rId3"/>
              </a:rPr>
              <a:t>@allison_horst</a:t>
            </a:r>
            <a:endParaRPr lang="it-IT" sz="1400"/>
          </a:p>
        </p:txBody>
      </p:sp>
      <p:sp>
        <p:nvSpPr>
          <p:cNvPr id="2053" name="Rectangle 2052">
            <a:extLst>
              <a:ext uri="{FF2B5EF4-FFF2-40B4-BE49-F238E27FC236}">
                <a16:creationId xmlns:a16="http://schemas.microsoft.com/office/drawing/2014/main" id="{5AA46F5F-3C68-933A-949C-D1C84F2975F9}"/>
              </a:ext>
            </a:extLst>
          </p:cNvPr>
          <p:cNvSpPr/>
          <p:nvPr/>
        </p:nvSpPr>
        <p:spPr bwMode="auto">
          <a:xfrm>
            <a:off x="7478647" y="3516266"/>
            <a:ext cx="494401" cy="31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044E5D3F-D149-6146-32EC-A08F0A6F3AB7}"/>
              </a:ext>
            </a:extLst>
          </p:cNvPr>
          <p:cNvPicPr>
            <a:picLocks noChangeAspect="1"/>
          </p:cNvPicPr>
          <p:nvPr/>
        </p:nvPicPr>
        <p:blipFill>
          <a:blip r:embed="rId4"/>
          <a:stretch>
            <a:fillRect/>
          </a:stretch>
        </p:blipFill>
        <p:spPr>
          <a:xfrm>
            <a:off x="685800" y="1042298"/>
            <a:ext cx="10980593" cy="4520302"/>
          </a:xfrm>
          <a:prstGeom prst="rect">
            <a:avLst/>
          </a:prstGeom>
        </p:spPr>
      </p:pic>
      <p:pic>
        <p:nvPicPr>
          <p:cNvPr id="31" name="Graphic 30" descr="Badge 5 with solid fill">
            <a:extLst>
              <a:ext uri="{FF2B5EF4-FFF2-40B4-BE49-F238E27FC236}">
                <a16:creationId xmlns:a16="http://schemas.microsoft.com/office/drawing/2014/main" id="{E7735A6C-1445-7AD1-E443-6C1EB3AA1AA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241" y="1219200"/>
            <a:ext cx="612000" cy="612000"/>
          </a:xfrm>
          <a:prstGeom prst="rect">
            <a:avLst/>
          </a:prstGeom>
        </p:spPr>
      </p:pic>
      <p:sp>
        <p:nvSpPr>
          <p:cNvPr id="14" name="TextBox 13">
            <a:extLst>
              <a:ext uri="{FF2B5EF4-FFF2-40B4-BE49-F238E27FC236}">
                <a16:creationId xmlns:a16="http://schemas.microsoft.com/office/drawing/2014/main" id="{CB9AAC8C-72D9-A79A-AE0F-EEF9BE41E870}"/>
              </a:ext>
            </a:extLst>
          </p:cNvPr>
          <p:cNvSpPr txBox="1"/>
          <p:nvPr/>
        </p:nvSpPr>
        <p:spPr>
          <a:xfrm>
            <a:off x="0" y="5619061"/>
            <a:ext cx="12192000" cy="461665"/>
          </a:xfrm>
          <a:prstGeom prst="rect">
            <a:avLst/>
          </a:prstGeom>
          <a:noFill/>
        </p:spPr>
        <p:txBody>
          <a:bodyPr wrap="square">
            <a:spAutoFit/>
          </a:bodyPr>
          <a:lstStyle/>
          <a:p>
            <a:pPr algn="ctr"/>
            <a:r>
              <a:rPr lang="en-US" sz="2400"/>
              <a:t>5. Steps 3 and 4 are repeated until all data points are in a single cluster.</a:t>
            </a:r>
          </a:p>
        </p:txBody>
      </p:sp>
    </p:spTree>
    <p:extLst>
      <p:ext uri="{BB962C8B-B14F-4D97-AF65-F5344CB8AC3E}">
        <p14:creationId xmlns:p14="http://schemas.microsoft.com/office/powerpoint/2010/main" val="20722820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Measures of dissimilarity between clusters</a:t>
            </a:r>
          </a:p>
        </p:txBody>
      </p:sp>
      <p:sp>
        <p:nvSpPr>
          <p:cNvPr id="5" name="Subtitle">
            <a:extLst>
              <a:ext uri="{FF2B5EF4-FFF2-40B4-BE49-F238E27FC236}">
                <a16:creationId xmlns:a16="http://schemas.microsoft.com/office/drawing/2014/main" id="{CCC8EE00-6B13-BD08-4D3F-B6E9DA511A5C}"/>
              </a:ext>
            </a:extLst>
          </p:cNvPr>
          <p:cNvSpPr txBox="1">
            <a:spLocks/>
          </p:cNvSpPr>
          <p:nvPr/>
        </p:nvSpPr>
        <p:spPr>
          <a:xfrm>
            <a:off x="3434756" y="2397982"/>
            <a:ext cx="1780003" cy="11326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rgbClr val="000000"/>
                </a:solidFill>
                <a:latin typeface="Segoe UI" panose="020B0502040204020203" pitchFamily="34" charset="0"/>
              </a:rPr>
              <a:t>Distance metrics:</a:t>
            </a:r>
          </a:p>
          <a:p>
            <a:pPr>
              <a:buFont typeface="Arial" panose="020B0604020202020204" pitchFamily="34" charset="0"/>
              <a:buChar char="•"/>
            </a:pPr>
            <a:r>
              <a:rPr lang="en-US" sz="1600">
                <a:solidFill>
                  <a:srgbClr val="000000"/>
                </a:solidFill>
                <a:latin typeface="Segoe UI" panose="020B0502040204020203" pitchFamily="34" charset="0"/>
              </a:rPr>
              <a:t> </a:t>
            </a:r>
            <a:r>
              <a:rPr lang="en-US" sz="1600" b="1">
                <a:solidFill>
                  <a:srgbClr val="000000"/>
                </a:solidFill>
                <a:latin typeface="Segoe UI" panose="020B0502040204020203" pitchFamily="34" charset="0"/>
              </a:rPr>
              <a:t>Euclidian</a:t>
            </a:r>
          </a:p>
          <a:p>
            <a:pPr>
              <a:buFont typeface="Arial" panose="020B0604020202020204" pitchFamily="34" charset="0"/>
              <a:buChar char="•"/>
            </a:pPr>
            <a:r>
              <a:rPr lang="en-US" sz="1600">
                <a:solidFill>
                  <a:srgbClr val="000000"/>
                </a:solidFill>
                <a:latin typeface="Segoe UI" panose="020B0502040204020203" pitchFamily="34" charset="0"/>
              </a:rPr>
              <a:t> </a:t>
            </a:r>
            <a:r>
              <a:rPr lang="en-US" sz="1600" b="1">
                <a:solidFill>
                  <a:srgbClr val="000000"/>
                </a:solidFill>
                <a:latin typeface="Segoe UI" panose="020B0502040204020203" pitchFamily="34" charset="0"/>
              </a:rPr>
              <a:t>Manhattan</a:t>
            </a:r>
          </a:p>
          <a:p>
            <a:pPr>
              <a:buFont typeface="Arial" panose="020B0604020202020204" pitchFamily="34" charset="0"/>
              <a:buChar char="•"/>
            </a:pPr>
            <a:r>
              <a:rPr lang="en-US" sz="1600">
                <a:solidFill>
                  <a:srgbClr val="000000"/>
                </a:solidFill>
                <a:latin typeface="Segoe UI" panose="020B0502040204020203" pitchFamily="34" charset="0"/>
              </a:rPr>
              <a:t> </a:t>
            </a:r>
            <a:r>
              <a:rPr lang="en-US" sz="1600" b="1">
                <a:solidFill>
                  <a:srgbClr val="000000"/>
                </a:solidFill>
                <a:latin typeface="Segoe UI" panose="020B0502040204020203" pitchFamily="34" charset="0"/>
              </a:rPr>
              <a:t>Cosine similarity</a:t>
            </a:r>
            <a:endParaRPr lang="en-US" sz="1600" b="1"/>
          </a:p>
        </p:txBody>
      </p:sp>
      <p:pic>
        <p:nvPicPr>
          <p:cNvPr id="9" name="Graphic 8" descr="Triangle Ruler with solid fill">
            <a:extLst>
              <a:ext uri="{FF2B5EF4-FFF2-40B4-BE49-F238E27FC236}">
                <a16:creationId xmlns:a16="http://schemas.microsoft.com/office/drawing/2014/main" id="{C7241AD6-B439-DF1F-042B-79CE0B010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2561">
            <a:off x="3097736" y="3242741"/>
            <a:ext cx="598599" cy="598599"/>
          </a:xfrm>
          <a:prstGeom prst="rect">
            <a:avLst/>
          </a:prstGeom>
        </p:spPr>
      </p:pic>
      <p:pic>
        <p:nvPicPr>
          <p:cNvPr id="1047" name="Picture 1046">
            <a:extLst>
              <a:ext uri="{FF2B5EF4-FFF2-40B4-BE49-F238E27FC236}">
                <a16:creationId xmlns:a16="http://schemas.microsoft.com/office/drawing/2014/main" id="{96A787FC-934C-738C-33E6-CE4741AB8B86}"/>
              </a:ext>
            </a:extLst>
          </p:cNvPr>
          <p:cNvPicPr>
            <a:picLocks noChangeAspect="1"/>
          </p:cNvPicPr>
          <p:nvPr/>
        </p:nvPicPr>
        <p:blipFill>
          <a:blip r:embed="rId5"/>
          <a:stretch>
            <a:fillRect/>
          </a:stretch>
        </p:blipFill>
        <p:spPr>
          <a:xfrm>
            <a:off x="1961738" y="1282525"/>
            <a:ext cx="1371719" cy="2005758"/>
          </a:xfrm>
          <a:prstGeom prst="rect">
            <a:avLst/>
          </a:prstGeom>
        </p:spPr>
      </p:pic>
      <p:pic>
        <p:nvPicPr>
          <p:cNvPr id="1061" name="Picture 1060">
            <a:extLst>
              <a:ext uri="{FF2B5EF4-FFF2-40B4-BE49-F238E27FC236}">
                <a16:creationId xmlns:a16="http://schemas.microsoft.com/office/drawing/2014/main" id="{B6BFB2C2-99CB-05FD-2C90-97BF02E61726}"/>
              </a:ext>
            </a:extLst>
          </p:cNvPr>
          <p:cNvPicPr>
            <a:picLocks noChangeAspect="1"/>
          </p:cNvPicPr>
          <p:nvPr/>
        </p:nvPicPr>
        <p:blipFill>
          <a:blip r:embed="rId5"/>
          <a:stretch>
            <a:fillRect/>
          </a:stretch>
        </p:blipFill>
        <p:spPr>
          <a:xfrm>
            <a:off x="5305007" y="1282525"/>
            <a:ext cx="1371719" cy="2005758"/>
          </a:xfrm>
          <a:prstGeom prst="rect">
            <a:avLst/>
          </a:prstGeom>
        </p:spPr>
      </p:pic>
      <p:pic>
        <p:nvPicPr>
          <p:cNvPr id="1065" name="Picture 1064">
            <a:extLst>
              <a:ext uri="{FF2B5EF4-FFF2-40B4-BE49-F238E27FC236}">
                <a16:creationId xmlns:a16="http://schemas.microsoft.com/office/drawing/2014/main" id="{9BBE9D56-4FF5-01F4-B19A-45F02F1314F3}"/>
              </a:ext>
            </a:extLst>
          </p:cNvPr>
          <p:cNvPicPr>
            <a:picLocks noChangeAspect="1"/>
          </p:cNvPicPr>
          <p:nvPr/>
        </p:nvPicPr>
        <p:blipFill>
          <a:blip r:embed="rId5"/>
          <a:stretch>
            <a:fillRect/>
          </a:stretch>
        </p:blipFill>
        <p:spPr>
          <a:xfrm>
            <a:off x="8592368" y="1282525"/>
            <a:ext cx="1371719" cy="2005758"/>
          </a:xfrm>
          <a:prstGeom prst="rect">
            <a:avLst/>
          </a:prstGeom>
        </p:spPr>
      </p:pic>
      <p:pic>
        <p:nvPicPr>
          <p:cNvPr id="1089" name="Picture 1088">
            <a:extLst>
              <a:ext uri="{FF2B5EF4-FFF2-40B4-BE49-F238E27FC236}">
                <a16:creationId xmlns:a16="http://schemas.microsoft.com/office/drawing/2014/main" id="{1C9CADD9-0314-DF06-CE3B-11BF9E26FF8C}"/>
              </a:ext>
            </a:extLst>
          </p:cNvPr>
          <p:cNvPicPr>
            <a:picLocks noChangeAspect="1"/>
          </p:cNvPicPr>
          <p:nvPr/>
        </p:nvPicPr>
        <p:blipFill>
          <a:blip r:embed="rId6"/>
          <a:stretch>
            <a:fillRect/>
          </a:stretch>
        </p:blipFill>
        <p:spPr>
          <a:xfrm>
            <a:off x="1961738" y="3819675"/>
            <a:ext cx="1682642" cy="1755800"/>
          </a:xfrm>
          <a:prstGeom prst="rect">
            <a:avLst/>
          </a:prstGeom>
        </p:spPr>
      </p:pic>
      <p:cxnSp>
        <p:nvCxnSpPr>
          <p:cNvPr id="1091" name="Straight Connector 1090">
            <a:extLst>
              <a:ext uri="{FF2B5EF4-FFF2-40B4-BE49-F238E27FC236}">
                <a16:creationId xmlns:a16="http://schemas.microsoft.com/office/drawing/2014/main" id="{981F2E96-01E0-8982-2FA3-B56AE93D33F1}"/>
              </a:ext>
            </a:extLst>
          </p:cNvPr>
          <p:cNvCxnSpPr>
            <a:cxnSpLocks/>
          </p:cNvCxnSpPr>
          <p:nvPr/>
        </p:nvCxnSpPr>
        <p:spPr>
          <a:xfrm>
            <a:off x="2736894" y="1702676"/>
            <a:ext cx="477794" cy="32074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1" name="TextBox 1100">
            <a:extLst>
              <a:ext uri="{FF2B5EF4-FFF2-40B4-BE49-F238E27FC236}">
                <a16:creationId xmlns:a16="http://schemas.microsoft.com/office/drawing/2014/main" id="{FA884653-9657-5310-85A4-A14F9EE810A0}"/>
              </a:ext>
            </a:extLst>
          </p:cNvPr>
          <p:cNvSpPr txBox="1"/>
          <p:nvPr/>
        </p:nvSpPr>
        <p:spPr>
          <a:xfrm>
            <a:off x="1693279" y="5869376"/>
            <a:ext cx="2405449" cy="307777"/>
          </a:xfrm>
          <a:prstGeom prst="rect">
            <a:avLst/>
          </a:prstGeom>
          <a:noFill/>
        </p:spPr>
        <p:txBody>
          <a:bodyPr wrap="square" lIns="0" tIns="0" rIns="0" bIns="0" rtlCol="0">
            <a:spAutoFit/>
          </a:bodyPr>
          <a:lstStyle/>
          <a:p>
            <a:pPr algn="ctr"/>
            <a:r>
              <a:rPr lang="it-IT" sz="2000"/>
              <a:t>Complete linkage</a:t>
            </a:r>
          </a:p>
        </p:txBody>
      </p:sp>
      <p:pic>
        <p:nvPicPr>
          <p:cNvPr id="1103" name="Picture 1102">
            <a:extLst>
              <a:ext uri="{FF2B5EF4-FFF2-40B4-BE49-F238E27FC236}">
                <a16:creationId xmlns:a16="http://schemas.microsoft.com/office/drawing/2014/main" id="{87E0E215-E106-B51D-B97A-AAEFAB95D4C6}"/>
              </a:ext>
            </a:extLst>
          </p:cNvPr>
          <p:cNvPicPr>
            <a:picLocks noChangeAspect="1"/>
          </p:cNvPicPr>
          <p:nvPr/>
        </p:nvPicPr>
        <p:blipFill>
          <a:blip r:embed="rId6"/>
          <a:stretch>
            <a:fillRect/>
          </a:stretch>
        </p:blipFill>
        <p:spPr>
          <a:xfrm>
            <a:off x="5149545" y="3889696"/>
            <a:ext cx="1682642" cy="1755800"/>
          </a:xfrm>
          <a:prstGeom prst="rect">
            <a:avLst/>
          </a:prstGeom>
        </p:spPr>
      </p:pic>
      <p:cxnSp>
        <p:nvCxnSpPr>
          <p:cNvPr id="1105" name="Straight Connector 1104">
            <a:extLst>
              <a:ext uri="{FF2B5EF4-FFF2-40B4-BE49-F238E27FC236}">
                <a16:creationId xmlns:a16="http://schemas.microsoft.com/office/drawing/2014/main" id="{2AC48BC3-8139-DA50-DA94-6CFC1EA7C7E1}"/>
              </a:ext>
            </a:extLst>
          </p:cNvPr>
          <p:cNvCxnSpPr>
            <a:cxnSpLocks/>
          </p:cNvCxnSpPr>
          <p:nvPr/>
        </p:nvCxnSpPr>
        <p:spPr>
          <a:xfrm>
            <a:off x="6096000" y="1702676"/>
            <a:ext cx="69420" cy="254293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AC9386B3-3835-A17A-A5A3-FFDB659F5165}"/>
              </a:ext>
            </a:extLst>
          </p:cNvPr>
          <p:cNvCxnSpPr>
            <a:cxnSpLocks/>
          </p:cNvCxnSpPr>
          <p:nvPr/>
        </p:nvCxnSpPr>
        <p:spPr>
          <a:xfrm>
            <a:off x="6096000" y="1698679"/>
            <a:ext cx="254315" cy="32893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3C14453-6D99-14ED-2411-60323A7DC671}"/>
              </a:ext>
            </a:extLst>
          </p:cNvPr>
          <p:cNvCxnSpPr>
            <a:cxnSpLocks/>
          </p:cNvCxnSpPr>
          <p:nvPr/>
        </p:nvCxnSpPr>
        <p:spPr>
          <a:xfrm flipH="1">
            <a:off x="5740719" y="1771135"/>
            <a:ext cx="355281" cy="22627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0D2EDBA-F31A-76B2-5F35-835A3DBB18BF}"/>
              </a:ext>
            </a:extLst>
          </p:cNvPr>
          <p:cNvCxnSpPr>
            <a:cxnSpLocks/>
          </p:cNvCxnSpPr>
          <p:nvPr/>
        </p:nvCxnSpPr>
        <p:spPr>
          <a:xfrm flipH="1">
            <a:off x="5385146" y="1718733"/>
            <a:ext cx="710854" cy="29430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A2EC24C4-93EB-1FCB-D716-FC258A188489}"/>
              </a:ext>
            </a:extLst>
          </p:cNvPr>
          <p:cNvCxnSpPr>
            <a:cxnSpLocks/>
          </p:cNvCxnSpPr>
          <p:nvPr/>
        </p:nvCxnSpPr>
        <p:spPr>
          <a:xfrm flipH="1">
            <a:off x="6391324" y="2415636"/>
            <a:ext cx="129377" cy="25723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DAEA5F39-66AF-6E3C-7D51-DC40AC433C9E}"/>
              </a:ext>
            </a:extLst>
          </p:cNvPr>
          <p:cNvCxnSpPr>
            <a:cxnSpLocks/>
          </p:cNvCxnSpPr>
          <p:nvPr/>
        </p:nvCxnSpPr>
        <p:spPr>
          <a:xfrm flipH="1">
            <a:off x="6223157" y="2415636"/>
            <a:ext cx="297544" cy="187683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B1724B67-5C2E-F1DB-143C-2E5164BE8F63}"/>
              </a:ext>
            </a:extLst>
          </p:cNvPr>
          <p:cNvCxnSpPr>
            <a:cxnSpLocks/>
          </p:cNvCxnSpPr>
          <p:nvPr/>
        </p:nvCxnSpPr>
        <p:spPr>
          <a:xfrm flipH="1">
            <a:off x="5814838" y="2415636"/>
            <a:ext cx="705863" cy="16222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C96B402-7B04-4B9C-5769-DA941942CD4C}"/>
              </a:ext>
            </a:extLst>
          </p:cNvPr>
          <p:cNvCxnSpPr>
            <a:cxnSpLocks/>
          </p:cNvCxnSpPr>
          <p:nvPr/>
        </p:nvCxnSpPr>
        <p:spPr>
          <a:xfrm flipH="1">
            <a:off x="5605497" y="2444898"/>
            <a:ext cx="915204" cy="22858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A96A3729-0995-5C1B-2C64-549F0EE8BF67}"/>
              </a:ext>
            </a:extLst>
          </p:cNvPr>
          <p:cNvCxnSpPr>
            <a:cxnSpLocks/>
          </p:cNvCxnSpPr>
          <p:nvPr/>
        </p:nvCxnSpPr>
        <p:spPr>
          <a:xfrm>
            <a:off x="5552352" y="2117473"/>
            <a:ext cx="116982" cy="196179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1C0CC297-77BF-273B-9C59-0F145F5B43CE}"/>
              </a:ext>
            </a:extLst>
          </p:cNvPr>
          <p:cNvCxnSpPr>
            <a:cxnSpLocks/>
          </p:cNvCxnSpPr>
          <p:nvPr/>
        </p:nvCxnSpPr>
        <p:spPr>
          <a:xfrm flipH="1">
            <a:off x="5372413" y="2117473"/>
            <a:ext cx="165678" cy="25603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B76E5328-0A2D-F0EA-876B-5265905037DF}"/>
              </a:ext>
            </a:extLst>
          </p:cNvPr>
          <p:cNvCxnSpPr>
            <a:cxnSpLocks/>
          </p:cNvCxnSpPr>
          <p:nvPr/>
        </p:nvCxnSpPr>
        <p:spPr>
          <a:xfrm>
            <a:off x="5552352" y="2117473"/>
            <a:ext cx="514780" cy="21281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7C665397-C785-98B4-029A-39768DC966B5}"/>
              </a:ext>
            </a:extLst>
          </p:cNvPr>
          <p:cNvCxnSpPr>
            <a:cxnSpLocks/>
          </p:cNvCxnSpPr>
          <p:nvPr/>
        </p:nvCxnSpPr>
        <p:spPr>
          <a:xfrm>
            <a:off x="5566959" y="2162249"/>
            <a:ext cx="736982" cy="279319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9DB0039B-C1DD-F321-CA32-36A5C24DDD80}"/>
              </a:ext>
            </a:extLst>
          </p:cNvPr>
          <p:cNvCxnSpPr>
            <a:cxnSpLocks/>
          </p:cNvCxnSpPr>
          <p:nvPr/>
        </p:nvCxnSpPr>
        <p:spPr>
          <a:xfrm flipH="1">
            <a:off x="5835375" y="2702175"/>
            <a:ext cx="186815" cy="12850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id="{2AAEC762-0610-EF56-AF87-8473704B0798}"/>
              </a:ext>
            </a:extLst>
          </p:cNvPr>
          <p:cNvCxnSpPr>
            <a:cxnSpLocks/>
          </p:cNvCxnSpPr>
          <p:nvPr/>
        </p:nvCxnSpPr>
        <p:spPr>
          <a:xfrm>
            <a:off x="6013976" y="2702175"/>
            <a:ext cx="52277" cy="15850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C9F8F983-8405-36EC-2FB3-74BEA725DDE4}"/>
              </a:ext>
            </a:extLst>
          </p:cNvPr>
          <p:cNvCxnSpPr>
            <a:cxnSpLocks/>
          </p:cNvCxnSpPr>
          <p:nvPr/>
        </p:nvCxnSpPr>
        <p:spPr>
          <a:xfrm flipH="1">
            <a:off x="5463283" y="2690530"/>
            <a:ext cx="559993" cy="19674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CE31665F-80F1-96D9-A5D7-1D4BB1E4AE48}"/>
              </a:ext>
            </a:extLst>
          </p:cNvPr>
          <p:cNvCxnSpPr>
            <a:cxnSpLocks/>
          </p:cNvCxnSpPr>
          <p:nvPr/>
        </p:nvCxnSpPr>
        <p:spPr>
          <a:xfrm>
            <a:off x="6023426" y="2679472"/>
            <a:ext cx="288697" cy="23378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96B7D8C9-9F3F-67BF-C6AE-825E59C80878}"/>
              </a:ext>
            </a:extLst>
          </p:cNvPr>
          <p:cNvCxnSpPr/>
          <p:nvPr/>
        </p:nvCxnSpPr>
        <p:spPr>
          <a:xfrm>
            <a:off x="5669334" y="3098369"/>
            <a:ext cx="71239" cy="9354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56DA8AE9-550A-6977-A4DB-8DF7D068FCBD}"/>
              </a:ext>
            </a:extLst>
          </p:cNvPr>
          <p:cNvCxnSpPr>
            <a:cxnSpLocks/>
          </p:cNvCxnSpPr>
          <p:nvPr/>
        </p:nvCxnSpPr>
        <p:spPr>
          <a:xfrm flipH="1">
            <a:off x="5475065" y="3090874"/>
            <a:ext cx="175148" cy="15458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E601446C-D263-5FE0-9419-7B49A442DDC4}"/>
              </a:ext>
            </a:extLst>
          </p:cNvPr>
          <p:cNvCxnSpPr>
            <a:cxnSpLocks/>
          </p:cNvCxnSpPr>
          <p:nvPr/>
        </p:nvCxnSpPr>
        <p:spPr>
          <a:xfrm>
            <a:off x="5659574" y="3081985"/>
            <a:ext cx="658974" cy="19353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2" name="TextBox 1181">
            <a:extLst>
              <a:ext uri="{FF2B5EF4-FFF2-40B4-BE49-F238E27FC236}">
                <a16:creationId xmlns:a16="http://schemas.microsoft.com/office/drawing/2014/main" id="{FD77C869-BD91-965B-2411-79A6FBDD5A3E}"/>
              </a:ext>
            </a:extLst>
          </p:cNvPr>
          <p:cNvSpPr txBox="1"/>
          <p:nvPr/>
        </p:nvSpPr>
        <p:spPr>
          <a:xfrm>
            <a:off x="4962695" y="5924935"/>
            <a:ext cx="2405449" cy="307777"/>
          </a:xfrm>
          <a:prstGeom prst="rect">
            <a:avLst/>
          </a:prstGeom>
          <a:noFill/>
        </p:spPr>
        <p:txBody>
          <a:bodyPr wrap="square" lIns="0" tIns="0" rIns="0" bIns="0" rtlCol="0">
            <a:spAutoFit/>
          </a:bodyPr>
          <a:lstStyle/>
          <a:p>
            <a:pPr algn="ctr"/>
            <a:r>
              <a:rPr lang="it-IT" sz="2000"/>
              <a:t>Average linkage</a:t>
            </a:r>
          </a:p>
        </p:txBody>
      </p:sp>
      <p:pic>
        <p:nvPicPr>
          <p:cNvPr id="1184" name="Picture 1183">
            <a:extLst>
              <a:ext uri="{FF2B5EF4-FFF2-40B4-BE49-F238E27FC236}">
                <a16:creationId xmlns:a16="http://schemas.microsoft.com/office/drawing/2014/main" id="{2A0FB919-485E-9A12-1429-88DEFE4CC137}"/>
              </a:ext>
            </a:extLst>
          </p:cNvPr>
          <p:cNvPicPr>
            <a:picLocks noChangeAspect="1"/>
          </p:cNvPicPr>
          <p:nvPr/>
        </p:nvPicPr>
        <p:blipFill>
          <a:blip r:embed="rId6"/>
          <a:stretch>
            <a:fillRect/>
          </a:stretch>
        </p:blipFill>
        <p:spPr>
          <a:xfrm>
            <a:off x="8483521" y="4002219"/>
            <a:ext cx="1682642" cy="1755800"/>
          </a:xfrm>
          <a:prstGeom prst="rect">
            <a:avLst/>
          </a:prstGeom>
        </p:spPr>
      </p:pic>
      <p:cxnSp>
        <p:nvCxnSpPr>
          <p:cNvPr id="1186" name="Straight Connector 1185">
            <a:extLst>
              <a:ext uri="{FF2B5EF4-FFF2-40B4-BE49-F238E27FC236}">
                <a16:creationId xmlns:a16="http://schemas.microsoft.com/office/drawing/2014/main" id="{6CCCC4DF-58F3-A02A-9B86-CF1D83DDF3D2}"/>
              </a:ext>
            </a:extLst>
          </p:cNvPr>
          <p:cNvCxnSpPr/>
          <p:nvPr/>
        </p:nvCxnSpPr>
        <p:spPr>
          <a:xfrm>
            <a:off x="9029700" y="2117473"/>
            <a:ext cx="248527" cy="3274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0" name="Straight Connector 1189">
            <a:extLst>
              <a:ext uri="{FF2B5EF4-FFF2-40B4-BE49-F238E27FC236}">
                <a16:creationId xmlns:a16="http://schemas.microsoft.com/office/drawing/2014/main" id="{CAEDD512-A8AB-7987-E698-D7EE0A8A6E77}"/>
              </a:ext>
            </a:extLst>
          </p:cNvPr>
          <p:cNvCxnSpPr>
            <a:cxnSpLocks/>
          </p:cNvCxnSpPr>
          <p:nvPr/>
        </p:nvCxnSpPr>
        <p:spPr>
          <a:xfrm flipH="1">
            <a:off x="9278227" y="1698679"/>
            <a:ext cx="46615" cy="7169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4" name="Straight Connector 1193">
            <a:extLst>
              <a:ext uri="{FF2B5EF4-FFF2-40B4-BE49-F238E27FC236}">
                <a16:creationId xmlns:a16="http://schemas.microsoft.com/office/drawing/2014/main" id="{6EFBB0F9-70FA-8213-D46E-019232495476}"/>
              </a:ext>
            </a:extLst>
          </p:cNvPr>
          <p:cNvCxnSpPr>
            <a:cxnSpLocks/>
          </p:cNvCxnSpPr>
          <p:nvPr/>
        </p:nvCxnSpPr>
        <p:spPr>
          <a:xfrm flipH="1">
            <a:off x="9278227" y="2281185"/>
            <a:ext cx="376761" cy="1637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CB27CCFB-8F4A-592E-0B5F-AFA77F30E5E2}"/>
              </a:ext>
            </a:extLst>
          </p:cNvPr>
          <p:cNvCxnSpPr>
            <a:cxnSpLocks/>
          </p:cNvCxnSpPr>
          <p:nvPr/>
        </p:nvCxnSpPr>
        <p:spPr>
          <a:xfrm flipH="1">
            <a:off x="9078345" y="2679472"/>
            <a:ext cx="149326" cy="22301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0" name="Straight Connector 1209">
            <a:extLst>
              <a:ext uri="{FF2B5EF4-FFF2-40B4-BE49-F238E27FC236}">
                <a16:creationId xmlns:a16="http://schemas.microsoft.com/office/drawing/2014/main" id="{97365C93-25A2-15C4-71CB-C52D24B8C374}"/>
              </a:ext>
            </a:extLst>
          </p:cNvPr>
          <p:cNvCxnSpPr>
            <a:cxnSpLocks/>
          </p:cNvCxnSpPr>
          <p:nvPr/>
        </p:nvCxnSpPr>
        <p:spPr>
          <a:xfrm>
            <a:off x="9153008" y="4368800"/>
            <a:ext cx="218098" cy="657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4" name="Straight Connector 1213">
            <a:extLst>
              <a:ext uri="{FF2B5EF4-FFF2-40B4-BE49-F238E27FC236}">
                <a16:creationId xmlns:a16="http://schemas.microsoft.com/office/drawing/2014/main" id="{CE103BB7-00F9-F49E-F4FB-A17D5830868A}"/>
              </a:ext>
            </a:extLst>
          </p:cNvPr>
          <p:cNvCxnSpPr>
            <a:cxnSpLocks/>
          </p:cNvCxnSpPr>
          <p:nvPr/>
        </p:nvCxnSpPr>
        <p:spPr>
          <a:xfrm flipV="1">
            <a:off x="8934910" y="4577976"/>
            <a:ext cx="436196" cy="2664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7" name="Straight Connector 1216">
            <a:extLst>
              <a:ext uri="{FF2B5EF4-FFF2-40B4-BE49-F238E27FC236}">
                <a16:creationId xmlns:a16="http://schemas.microsoft.com/office/drawing/2014/main" id="{A2C608B3-136B-C976-EED5-63B65BC92BC3}"/>
              </a:ext>
            </a:extLst>
          </p:cNvPr>
          <p:cNvCxnSpPr>
            <a:cxnSpLocks/>
          </p:cNvCxnSpPr>
          <p:nvPr/>
        </p:nvCxnSpPr>
        <p:spPr>
          <a:xfrm flipH="1" flipV="1">
            <a:off x="9520518" y="4636727"/>
            <a:ext cx="134470" cy="4612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0" name="Plus Sign 1219">
            <a:extLst>
              <a:ext uri="{FF2B5EF4-FFF2-40B4-BE49-F238E27FC236}">
                <a16:creationId xmlns:a16="http://schemas.microsoft.com/office/drawing/2014/main" id="{9C0F7D40-425D-F256-58A5-2F7A36100F66}"/>
              </a:ext>
            </a:extLst>
          </p:cNvPr>
          <p:cNvSpPr/>
          <p:nvPr/>
        </p:nvSpPr>
        <p:spPr bwMode="auto">
          <a:xfrm>
            <a:off x="9153008" y="3397648"/>
            <a:ext cx="501980" cy="468436"/>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solidFill>
                <a:srgbClr val="FFFFFF"/>
              </a:solidFill>
              <a:ea typeface="Segoe UI" pitchFamily="34" charset="0"/>
              <a:cs typeface="Segoe UI" pitchFamily="34" charset="0"/>
            </a:endParaRPr>
          </a:p>
        </p:txBody>
      </p:sp>
      <p:sp>
        <p:nvSpPr>
          <p:cNvPr id="1222" name="TextBox 1221">
            <a:extLst>
              <a:ext uri="{FF2B5EF4-FFF2-40B4-BE49-F238E27FC236}">
                <a16:creationId xmlns:a16="http://schemas.microsoft.com/office/drawing/2014/main" id="{8566C89C-3F94-E914-4E02-7ACD6FFD70C9}"/>
              </a:ext>
            </a:extLst>
          </p:cNvPr>
          <p:cNvSpPr txBox="1"/>
          <p:nvPr/>
        </p:nvSpPr>
        <p:spPr>
          <a:xfrm>
            <a:off x="8452263" y="5901454"/>
            <a:ext cx="2405449" cy="307777"/>
          </a:xfrm>
          <a:prstGeom prst="rect">
            <a:avLst/>
          </a:prstGeom>
          <a:noFill/>
        </p:spPr>
        <p:txBody>
          <a:bodyPr wrap="square" lIns="0" tIns="0" rIns="0" bIns="0" rtlCol="0">
            <a:spAutoFit/>
          </a:bodyPr>
          <a:lstStyle/>
          <a:p>
            <a:pPr algn="ctr"/>
            <a:r>
              <a:rPr lang="it-IT" sz="2000"/>
              <a:t>Ward’s linkage</a:t>
            </a:r>
          </a:p>
        </p:txBody>
      </p:sp>
    </p:spTree>
    <p:extLst>
      <p:ext uri="{BB962C8B-B14F-4D97-AF65-F5344CB8AC3E}">
        <p14:creationId xmlns:p14="http://schemas.microsoft.com/office/powerpoint/2010/main" val="1869272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B608F6-15BC-4ADC-B781-6ED22FC59D79}"/>
              </a:ext>
            </a:extLst>
          </p:cNvPr>
          <p:cNvSpPr txBox="1">
            <a:spLocks/>
          </p:cNvSpPr>
          <p:nvPr/>
        </p:nvSpPr>
        <p:spPr>
          <a:xfrm>
            <a:off x="585216" y="2625602"/>
            <a:ext cx="9144000" cy="997196"/>
          </a:xfrm>
          <a:prstGeom prst="rect">
            <a:avLst/>
          </a:prstGeo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pPr>
              <a:defRPr/>
            </a:pPr>
            <a:r>
              <a:rPr lang="en-US">
                <a:cs typeface="Segoe UI"/>
              </a:rPr>
              <a:t>Demo: K-means clustering vs hierarchical clustering</a:t>
            </a:r>
            <a:endParaRPr lang="en-US"/>
          </a:p>
        </p:txBody>
      </p:sp>
    </p:spTree>
    <p:extLst>
      <p:ext uri="{BB962C8B-B14F-4D97-AF65-F5344CB8AC3E}">
        <p14:creationId xmlns:p14="http://schemas.microsoft.com/office/powerpoint/2010/main" val="149338079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BF09-EB3B-40A4-A454-5BBCEA99BD15}"/>
              </a:ext>
            </a:extLst>
          </p:cNvPr>
          <p:cNvSpPr>
            <a:spLocks noGrp="1"/>
          </p:cNvSpPr>
          <p:nvPr>
            <p:ph type="title"/>
          </p:nvPr>
        </p:nvSpPr>
        <p:spPr>
          <a:xfrm>
            <a:off x="551313" y="2875002"/>
            <a:ext cx="2312879" cy="1107996"/>
          </a:xfrm>
        </p:spPr>
        <p:txBody>
          <a:bodyPr/>
          <a:lstStyle/>
          <a:p>
            <a:r>
              <a:rPr lang="en-AU">
                <a:solidFill>
                  <a:schemeClr val="bg1"/>
                </a:solidFill>
              </a:rPr>
              <a:t>Knowledge Check</a:t>
            </a:r>
          </a:p>
        </p:txBody>
      </p:sp>
      <p:pic>
        <p:nvPicPr>
          <p:cNvPr id="5" name="ChatBoxImage">
            <a:extLst>
              <a:ext uri="{FF2B5EF4-FFF2-40B4-BE49-F238E27FC236}">
                <a16:creationId xmlns:a16="http://schemas.microsoft.com/office/drawing/2014/main" id="{8092512B-9702-474A-9A05-1B0A4D723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8200"/>
            <a:ext cx="3200400" cy="3200400"/>
          </a:xfrm>
          <a:prstGeom prst="rect">
            <a:avLst/>
          </a:prstGeom>
        </p:spPr>
      </p:pic>
    </p:spTree>
    <p:extLst>
      <p:ext uri="{BB962C8B-B14F-4D97-AF65-F5344CB8AC3E}">
        <p14:creationId xmlns:p14="http://schemas.microsoft.com/office/powerpoint/2010/main" val="12383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1 </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799" y="609600"/>
            <a:ext cx="7718425" cy="861774"/>
          </a:xfrm>
        </p:spPr>
        <p:txBody>
          <a:bodyPr/>
          <a:lstStyle/>
          <a:p>
            <a:r>
              <a:rPr lang="en-US"/>
              <a:t>K-means clustering is an example of which kind of machine learning?</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087811" y="1732080"/>
            <a:ext cx="7342189" cy="1366528"/>
          </a:xfrm>
        </p:spPr>
        <p:txBody>
          <a:bodyPr/>
          <a:lstStyle/>
          <a:p>
            <a:pPr lvl="1" indent="-457200">
              <a:spcAft>
                <a:spcPct val="15000"/>
              </a:spcAft>
              <a:buAutoNum type="alphaUcPeriod"/>
            </a:pPr>
            <a:r>
              <a:rPr lang="en-US" sz="2400">
                <a:solidFill>
                  <a:srgbClr val="000000"/>
                </a:solidFill>
              </a:rPr>
              <a:t>Unsupervised machine learning.</a:t>
            </a:r>
          </a:p>
          <a:p>
            <a:pPr lvl="1" indent="-457200">
              <a:spcAft>
                <a:spcPct val="15000"/>
              </a:spcAft>
              <a:buAutoNum type="alphaUcPeriod"/>
            </a:pPr>
            <a:r>
              <a:rPr lang="en-US" sz="2400">
                <a:solidFill>
                  <a:srgbClr val="000000"/>
                </a:solidFill>
              </a:rPr>
              <a:t>Supervised machine learning.</a:t>
            </a:r>
          </a:p>
          <a:p>
            <a:pPr lvl="1" indent="-457200">
              <a:spcAft>
                <a:spcPct val="15000"/>
              </a:spcAft>
              <a:buAutoNum type="alphaUcPeriod"/>
            </a:pPr>
            <a:r>
              <a:rPr lang="en-US" sz="2400">
                <a:solidFill>
                  <a:srgbClr val="000000"/>
                </a:solidFill>
              </a:rPr>
              <a:t>Reinforcement learning.</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E2210ACB-62C9-4987-81C1-FC17B36EFD3A}"/>
              </a:ext>
            </a:extLst>
          </p:cNvPr>
          <p:cNvSpPr/>
          <p:nvPr/>
        </p:nvSpPr>
        <p:spPr bwMode="auto">
          <a:xfrm>
            <a:off x="3657600" y="1676400"/>
            <a:ext cx="8295152" cy="498958"/>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10" name="Picture 2">
            <a:extLst>
              <a:ext uri="{FF2B5EF4-FFF2-40B4-BE49-F238E27FC236}">
                <a16:creationId xmlns:a16="http://schemas.microsoft.com/office/drawing/2014/main" id="{E34C32FC-831C-358A-47AA-477560E0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2" y="4294632"/>
            <a:ext cx="2267159" cy="22671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292F6-D036-C868-7981-19FA2F5AD09D}"/>
              </a:ext>
            </a:extLst>
          </p:cNvPr>
          <p:cNvSpPr txBox="1"/>
          <p:nvPr/>
        </p:nvSpPr>
        <p:spPr>
          <a:xfrm>
            <a:off x="502544" y="3657600"/>
            <a:ext cx="163105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a:t>
            </a:r>
          </a:p>
        </p:txBody>
      </p:sp>
      <p:sp>
        <p:nvSpPr>
          <p:cNvPr id="11" name="TextBox 10">
            <a:extLst>
              <a:ext uri="{FF2B5EF4-FFF2-40B4-BE49-F238E27FC236}">
                <a16:creationId xmlns:a16="http://schemas.microsoft.com/office/drawing/2014/main" id="{52D476EE-99F0-4A6C-AF30-C171F8102858}"/>
              </a:ext>
            </a:extLst>
          </p:cNvPr>
          <p:cNvSpPr txBox="1"/>
          <p:nvPr/>
        </p:nvSpPr>
        <p:spPr>
          <a:xfrm>
            <a:off x="3995270" y="6083537"/>
            <a:ext cx="67610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https://aka.ms/polls </a:t>
            </a:r>
          </a:p>
        </p:txBody>
      </p:sp>
    </p:spTree>
    <p:extLst>
      <p:ext uri="{BB962C8B-B14F-4D97-AF65-F5344CB8AC3E}">
        <p14:creationId xmlns:p14="http://schemas.microsoft.com/office/powerpoint/2010/main" val="238419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2 </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799" y="609600"/>
            <a:ext cx="7718425" cy="2585323"/>
          </a:xfrm>
        </p:spPr>
        <p:txBody>
          <a:bodyPr/>
          <a:lstStyle/>
          <a:p>
            <a:r>
              <a:rPr lang="en-US"/>
              <a:t>You're using the built-in `</a:t>
            </a:r>
            <a:r>
              <a:rPr lang="en-US" err="1"/>
              <a:t>kmeans</a:t>
            </a:r>
            <a:r>
              <a:rPr lang="en-US"/>
              <a:t>()` function in R to train a K-means clustering model that groups observations into three clusters. How should you create the object of class `</a:t>
            </a:r>
            <a:r>
              <a:rPr lang="en-US" err="1"/>
              <a:t>kmeans</a:t>
            </a:r>
            <a:r>
              <a:rPr lang="en-US"/>
              <a:t>` to specify that you want to obtain three clusters?</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087811" y="3408480"/>
            <a:ext cx="7342189" cy="1366528"/>
          </a:xfrm>
        </p:spPr>
        <p:txBody>
          <a:bodyPr/>
          <a:lstStyle/>
          <a:p>
            <a:pPr lvl="1" indent="-457200">
              <a:spcAft>
                <a:spcPct val="15000"/>
              </a:spcAft>
              <a:buAutoNum type="alphaUcPeriod"/>
            </a:pPr>
            <a:r>
              <a:rPr lang="en-US" sz="2400" err="1">
                <a:solidFill>
                  <a:srgbClr val="000000"/>
                </a:solidFill>
              </a:rPr>
              <a:t>kclust</a:t>
            </a:r>
            <a:r>
              <a:rPr lang="en-US" sz="2400">
                <a:solidFill>
                  <a:srgbClr val="000000"/>
                </a:solidFill>
              </a:rPr>
              <a:t> &lt;- </a:t>
            </a:r>
            <a:r>
              <a:rPr lang="en-US" sz="2400" err="1">
                <a:solidFill>
                  <a:srgbClr val="000000"/>
                </a:solidFill>
              </a:rPr>
              <a:t>kmeans</a:t>
            </a:r>
            <a:r>
              <a:rPr lang="en-US" sz="2400">
                <a:solidFill>
                  <a:srgbClr val="000000"/>
                </a:solidFill>
              </a:rPr>
              <a:t>(</a:t>
            </a:r>
            <a:r>
              <a:rPr lang="en-US" sz="2400" err="1">
                <a:solidFill>
                  <a:srgbClr val="000000"/>
                </a:solidFill>
              </a:rPr>
              <a:t>nstart</a:t>
            </a:r>
            <a:r>
              <a:rPr lang="en-US" sz="2400">
                <a:solidFill>
                  <a:srgbClr val="000000"/>
                </a:solidFill>
              </a:rPr>
              <a:t> = 3)</a:t>
            </a:r>
          </a:p>
          <a:p>
            <a:pPr lvl="1" indent="-457200">
              <a:spcAft>
                <a:spcPct val="15000"/>
              </a:spcAft>
              <a:buAutoNum type="alphaUcPeriod"/>
            </a:pPr>
            <a:r>
              <a:rPr lang="en-US" sz="2400" err="1">
                <a:solidFill>
                  <a:srgbClr val="000000"/>
                </a:solidFill>
              </a:rPr>
              <a:t>kclust</a:t>
            </a:r>
            <a:r>
              <a:rPr lang="en-US" sz="2400">
                <a:solidFill>
                  <a:srgbClr val="000000"/>
                </a:solidFill>
              </a:rPr>
              <a:t> &lt;- </a:t>
            </a:r>
            <a:r>
              <a:rPr lang="en-US" sz="2400" err="1">
                <a:solidFill>
                  <a:srgbClr val="000000"/>
                </a:solidFill>
              </a:rPr>
              <a:t>kmeans</a:t>
            </a:r>
            <a:r>
              <a:rPr lang="en-US" sz="2400">
                <a:solidFill>
                  <a:srgbClr val="000000"/>
                </a:solidFill>
              </a:rPr>
              <a:t>(</a:t>
            </a:r>
            <a:r>
              <a:rPr lang="en-US" sz="2400" err="1">
                <a:solidFill>
                  <a:srgbClr val="000000"/>
                </a:solidFill>
              </a:rPr>
              <a:t>iter.max</a:t>
            </a:r>
            <a:r>
              <a:rPr lang="en-US" sz="2400">
                <a:solidFill>
                  <a:srgbClr val="000000"/>
                </a:solidFill>
              </a:rPr>
              <a:t> = 3)</a:t>
            </a:r>
          </a:p>
          <a:p>
            <a:pPr lvl="1" indent="-457200">
              <a:spcAft>
                <a:spcPct val="15000"/>
              </a:spcAft>
              <a:buAutoNum type="alphaUcPeriod"/>
            </a:pPr>
            <a:r>
              <a:rPr lang="en-US" sz="2400" err="1">
                <a:solidFill>
                  <a:srgbClr val="000000"/>
                </a:solidFill>
              </a:rPr>
              <a:t>kclust</a:t>
            </a:r>
            <a:r>
              <a:rPr lang="en-US" sz="2400">
                <a:solidFill>
                  <a:srgbClr val="000000"/>
                </a:solidFill>
              </a:rPr>
              <a:t> &lt;- </a:t>
            </a:r>
            <a:r>
              <a:rPr lang="en-US" sz="2400" err="1">
                <a:solidFill>
                  <a:srgbClr val="000000"/>
                </a:solidFill>
              </a:rPr>
              <a:t>kmeans</a:t>
            </a:r>
            <a:r>
              <a:rPr lang="en-US" sz="2400">
                <a:solidFill>
                  <a:srgbClr val="000000"/>
                </a:solidFill>
              </a:rPr>
              <a:t>(centers = 3)</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E2210ACB-62C9-4987-81C1-FC17B36EFD3A}"/>
              </a:ext>
            </a:extLst>
          </p:cNvPr>
          <p:cNvSpPr/>
          <p:nvPr/>
        </p:nvSpPr>
        <p:spPr bwMode="auto">
          <a:xfrm>
            <a:off x="3657600" y="4323940"/>
            <a:ext cx="8295152" cy="498958"/>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10" name="Picture 2">
            <a:extLst>
              <a:ext uri="{FF2B5EF4-FFF2-40B4-BE49-F238E27FC236}">
                <a16:creationId xmlns:a16="http://schemas.microsoft.com/office/drawing/2014/main" id="{E34C32FC-831C-358A-47AA-477560E0E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32" y="4294632"/>
            <a:ext cx="2267159" cy="22671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D292F6-D036-C868-7981-19FA2F5AD09D}"/>
              </a:ext>
            </a:extLst>
          </p:cNvPr>
          <p:cNvSpPr txBox="1"/>
          <p:nvPr/>
        </p:nvSpPr>
        <p:spPr>
          <a:xfrm>
            <a:off x="502544" y="3657600"/>
            <a:ext cx="163105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a:t>
            </a:r>
          </a:p>
        </p:txBody>
      </p:sp>
      <p:sp>
        <p:nvSpPr>
          <p:cNvPr id="11" name="TextBox 10">
            <a:extLst>
              <a:ext uri="{FF2B5EF4-FFF2-40B4-BE49-F238E27FC236}">
                <a16:creationId xmlns:a16="http://schemas.microsoft.com/office/drawing/2014/main" id="{52D476EE-99F0-4A6C-AF30-C171F8102858}"/>
              </a:ext>
            </a:extLst>
          </p:cNvPr>
          <p:cNvSpPr txBox="1"/>
          <p:nvPr/>
        </p:nvSpPr>
        <p:spPr>
          <a:xfrm>
            <a:off x="3995270" y="6083537"/>
            <a:ext cx="67610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highlight>
                  <a:srgbClr val="FFFF00"/>
                </a:highlight>
                <a:uLnTx/>
                <a:uFillTx/>
                <a:latin typeface="Segoe UI"/>
                <a:cs typeface="Arial" pitchFamily="34" charset="0"/>
              </a:rPr>
              <a:t> Vote at https://aka.ms/polls </a:t>
            </a:r>
          </a:p>
        </p:txBody>
      </p:sp>
    </p:spTree>
    <p:extLst>
      <p:ext uri="{BB962C8B-B14F-4D97-AF65-F5344CB8AC3E}">
        <p14:creationId xmlns:p14="http://schemas.microsoft.com/office/powerpoint/2010/main" val="403400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553998"/>
          </a:xfrm>
        </p:spPr>
        <p:txBody>
          <a:bodyPr/>
          <a:lstStyle/>
          <a:p>
            <a:r>
              <a:rPr lang="en-US">
                <a:solidFill>
                  <a:schemeClr val="accent1"/>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307777"/>
          </a:xfrm>
        </p:spPr>
        <p:txBody>
          <a:bodyPr/>
          <a:lstStyle/>
          <a:p>
            <a:pPr marL="0" indent="0">
              <a:buNone/>
            </a:pPr>
            <a:r>
              <a:rPr lang="en-US" sz="2000">
                <a:solidFill>
                  <a:schemeClr val="accent1">
                    <a:lumMod val="50000"/>
                  </a:schemeClr>
                </a:solidFill>
                <a:latin typeface="+mj-lt"/>
              </a:rPr>
              <a:t>https://aka.ms/learnlive-20220923A</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507430"/>
            <a:ext cx="4356100" cy="1231106"/>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10" name="Picture 2" descr="QR Code">
            <a:extLst>
              <a:ext uri="{FF2B5EF4-FFF2-40B4-BE49-F238E27FC236}">
                <a16:creationId xmlns:a16="http://schemas.microsoft.com/office/drawing/2014/main" id="{1C9BCB6A-8AAE-49B8-A23B-232007A93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43" y="4884385"/>
            <a:ext cx="1754910" cy="17549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A203E2-299C-44DF-842F-D292F19DE09A}"/>
              </a:ext>
            </a:extLst>
          </p:cNvPr>
          <p:cNvPicPr>
            <a:picLocks noChangeAspect="1"/>
          </p:cNvPicPr>
          <p:nvPr/>
        </p:nvPicPr>
        <p:blipFill>
          <a:blip r:embed="rId5"/>
          <a:stretch>
            <a:fillRect/>
          </a:stretch>
        </p:blipFill>
        <p:spPr>
          <a:xfrm>
            <a:off x="5615668" y="1697881"/>
            <a:ext cx="5846874" cy="2950319"/>
          </a:xfrm>
          <a:prstGeom prst="rect">
            <a:avLst/>
          </a:prstGeom>
        </p:spPr>
      </p:pic>
    </p:spTree>
    <p:extLst>
      <p:ext uri="{BB962C8B-B14F-4D97-AF65-F5344CB8AC3E}">
        <p14:creationId xmlns:p14="http://schemas.microsoft.com/office/powerpoint/2010/main" val="258654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590800"/>
            <a:ext cx="2312879" cy="553998"/>
          </a:xfrm>
        </p:spPr>
        <p:txBody>
          <a:bodyPr anchor="t"/>
          <a:lstStyle>
            <a:lvl1pPr>
              <a:defRPr>
                <a:solidFill>
                  <a:schemeClr val="tx1"/>
                </a:solidFill>
              </a:defRPr>
            </a:lvl1pPr>
          </a:lstStyle>
          <a:p>
            <a:r>
              <a:rPr lang="en-US">
                <a:solidFill>
                  <a:schemeClr val="bg1"/>
                </a:solidFill>
              </a:rPr>
              <a:t>Summary</a:t>
            </a:r>
          </a:p>
        </p:txBody>
      </p:sp>
      <p:grpSp>
        <p:nvGrpSpPr>
          <p:cNvPr id="25" name="Group 24">
            <a:extLst>
              <a:ext uri="{FF2B5EF4-FFF2-40B4-BE49-F238E27FC236}">
                <a16:creationId xmlns:a16="http://schemas.microsoft.com/office/drawing/2014/main" id="{1576A7AA-BCC3-470C-868C-2ABC6028DAA7}"/>
              </a:ext>
            </a:extLst>
          </p:cNvPr>
          <p:cNvGrpSpPr/>
          <p:nvPr/>
        </p:nvGrpSpPr>
        <p:grpSpPr>
          <a:xfrm>
            <a:off x="4291884" y="2742380"/>
            <a:ext cx="7311853" cy="665960"/>
            <a:chOff x="4291884" y="629440"/>
            <a:chExt cx="7311853" cy="665960"/>
          </a:xfrm>
        </p:grpSpPr>
        <p:sp>
          <p:nvSpPr>
            <p:cNvPr id="38" name="TextBox 37">
              <a:extLst>
                <a:ext uri="{FF2B5EF4-FFF2-40B4-BE49-F238E27FC236}">
                  <a16:creationId xmlns:a16="http://schemas.microsoft.com/office/drawing/2014/main" id="{19CC766B-8C7A-4755-8EDF-A5645AC63DDE}"/>
                </a:ext>
              </a:extLst>
            </p:cNvPr>
            <p:cNvSpPr txBox="1"/>
            <p:nvPr/>
          </p:nvSpPr>
          <p:spPr>
            <a:xfrm>
              <a:off x="4922844" y="629440"/>
              <a:ext cx="6680893" cy="523220"/>
            </a:xfrm>
            <a:prstGeom prst="rect">
              <a:avLst/>
            </a:prstGeom>
            <a:noFill/>
          </p:spPr>
          <p:txBody>
            <a:bodyPr wrap="square">
              <a:spAutoFit/>
            </a:bodyPr>
            <a:lstStyle/>
            <a:p>
              <a:pPr lvl="0">
                <a:defRPr/>
              </a:pPr>
              <a:r>
                <a:rPr lang="en-US" sz="2800">
                  <a:solidFill>
                    <a:srgbClr val="000000"/>
                  </a:solidFill>
                  <a:cs typeface="Segoe UI" pitchFamily="34" charset="0"/>
                </a:rPr>
                <a:t>Evaluate different types of clustering</a:t>
              </a:r>
            </a:p>
          </p:txBody>
        </p:sp>
        <p:pic>
          <p:nvPicPr>
            <p:cNvPr id="39" name="Picture 38">
              <a:extLst>
                <a:ext uri="{FF2B5EF4-FFF2-40B4-BE49-F238E27FC236}">
                  <a16:creationId xmlns:a16="http://schemas.microsoft.com/office/drawing/2014/main" id="{92A94EAB-0B57-4062-A020-A729FB442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sp>
        <p:nvSpPr>
          <p:cNvPr id="5" name="TextBox 4">
            <a:extLst>
              <a:ext uri="{FF2B5EF4-FFF2-40B4-BE49-F238E27FC236}">
                <a16:creationId xmlns:a16="http://schemas.microsoft.com/office/drawing/2014/main" id="{BA1D11B5-3396-B358-B9D1-54A944EBC646}"/>
              </a:ext>
            </a:extLst>
          </p:cNvPr>
          <p:cNvSpPr txBox="1"/>
          <p:nvPr/>
        </p:nvSpPr>
        <p:spPr>
          <a:xfrm>
            <a:off x="4955574" y="762000"/>
            <a:ext cx="6680893" cy="523220"/>
          </a:xfrm>
          <a:prstGeom prst="rect">
            <a:avLst/>
          </a:prstGeom>
          <a:noFill/>
        </p:spPr>
        <p:txBody>
          <a:bodyPr wrap="square">
            <a:spAutoFit/>
          </a:bodyPr>
          <a:lstStyle/>
          <a:p>
            <a:pPr lvl="0">
              <a:defRPr/>
            </a:pPr>
            <a:r>
              <a:rPr lang="en-US" sz="2800">
                <a:solidFill>
                  <a:srgbClr val="000000"/>
                </a:solidFill>
                <a:cs typeface="Segoe UI" pitchFamily="34" charset="0"/>
              </a:rPr>
              <a:t>What is clustering</a:t>
            </a:r>
          </a:p>
        </p:txBody>
      </p:sp>
      <p:pic>
        <p:nvPicPr>
          <p:cNvPr id="7" name="Picture 6">
            <a:extLst>
              <a:ext uri="{FF2B5EF4-FFF2-40B4-BE49-F238E27FC236}">
                <a16:creationId xmlns:a16="http://schemas.microsoft.com/office/drawing/2014/main" id="{BC07F609-08AC-256E-660C-FB4B50896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4614" y="843044"/>
            <a:ext cx="584916" cy="584916"/>
          </a:xfrm>
          <a:prstGeom prst="rect">
            <a:avLst/>
          </a:prstGeom>
        </p:spPr>
      </p:pic>
      <p:sp>
        <p:nvSpPr>
          <p:cNvPr id="19" name="TextBox 18">
            <a:extLst>
              <a:ext uri="{FF2B5EF4-FFF2-40B4-BE49-F238E27FC236}">
                <a16:creationId xmlns:a16="http://schemas.microsoft.com/office/drawing/2014/main" id="{3BE1C352-B8F0-C31F-D2FF-9426A2D15D34}"/>
              </a:ext>
            </a:extLst>
          </p:cNvPr>
          <p:cNvSpPr txBox="1"/>
          <p:nvPr/>
        </p:nvSpPr>
        <p:spPr>
          <a:xfrm>
            <a:off x="4922844" y="4651234"/>
            <a:ext cx="6680893" cy="954107"/>
          </a:xfrm>
          <a:prstGeom prst="rect">
            <a:avLst/>
          </a:prstGeom>
          <a:noFill/>
        </p:spPr>
        <p:txBody>
          <a:bodyPr wrap="square">
            <a:spAutoFit/>
          </a:bodyPr>
          <a:lstStyle/>
          <a:p>
            <a:pPr lvl="0">
              <a:defRPr/>
            </a:pPr>
            <a:r>
              <a:rPr lang="en-US" sz="2800">
                <a:solidFill>
                  <a:srgbClr val="000000"/>
                </a:solidFill>
                <a:cs typeface="Segoe UI" pitchFamily="34" charset="0"/>
              </a:rPr>
              <a:t>How to train and evaluate clustering models in the </a:t>
            </a:r>
            <a:r>
              <a:rPr lang="en-US" sz="2800" err="1">
                <a:solidFill>
                  <a:srgbClr val="000000"/>
                </a:solidFill>
                <a:cs typeface="Segoe UI" pitchFamily="34" charset="0"/>
              </a:rPr>
              <a:t>tidymodels</a:t>
            </a:r>
            <a:r>
              <a:rPr lang="en-US" sz="2800">
                <a:solidFill>
                  <a:srgbClr val="000000"/>
                </a:solidFill>
                <a:cs typeface="Segoe UI" pitchFamily="34" charset="0"/>
              </a:rPr>
              <a:t> framework</a:t>
            </a:r>
          </a:p>
        </p:txBody>
      </p:sp>
      <p:pic>
        <p:nvPicPr>
          <p:cNvPr id="21" name="Picture 20">
            <a:extLst>
              <a:ext uri="{FF2B5EF4-FFF2-40B4-BE49-F238E27FC236}">
                <a16:creationId xmlns:a16="http://schemas.microsoft.com/office/drawing/2014/main" id="{6B4F16FA-B064-705C-AE27-58437A98AC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4732278"/>
            <a:ext cx="584916" cy="584916"/>
          </a:xfrm>
          <a:prstGeom prst="rect">
            <a:avLst/>
          </a:prstGeom>
        </p:spPr>
      </p:pic>
    </p:spTree>
    <p:extLst>
      <p:ext uri="{BB962C8B-B14F-4D97-AF65-F5344CB8AC3E}">
        <p14:creationId xmlns:p14="http://schemas.microsoft.com/office/powerpoint/2010/main" val="45037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553998"/>
          </a:xfrm>
        </p:spPr>
        <p:txBody>
          <a:bodyPr/>
          <a:lstStyle/>
          <a:p>
            <a:r>
              <a:rPr lang="en-US">
                <a:solidFill>
                  <a:schemeClr val="accent1"/>
                </a:solidFill>
              </a:rPr>
              <a:t>/learn</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307777"/>
          </a:xfrm>
        </p:spPr>
        <p:txBody>
          <a:bodyPr/>
          <a:lstStyle/>
          <a:p>
            <a:pPr marL="0" indent="0">
              <a:buNone/>
            </a:pPr>
            <a:r>
              <a:rPr lang="en-US" sz="2000">
                <a:solidFill>
                  <a:schemeClr val="accent1">
                    <a:lumMod val="50000"/>
                  </a:schemeClr>
                </a:solidFill>
                <a:latin typeface="+mj-lt"/>
              </a:rPr>
              <a:t>https://aka.ms/learnlive-20220923A</a:t>
            </a: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507430"/>
            <a:ext cx="4356100" cy="1231106"/>
          </a:xfrm>
        </p:spPr>
        <p:txBody>
          <a:bodyPr/>
          <a:lstStyle/>
          <a:p>
            <a:pPr marL="0" indent="0">
              <a:buNone/>
            </a:pPr>
            <a:r>
              <a:rPr lang="en-US" sz="2000"/>
              <a:t>Complete interactive learning exercises, watch videos, and practice and apply your new skills.</a:t>
            </a:r>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10" name="Picture 2" descr="QR Code">
            <a:extLst>
              <a:ext uri="{FF2B5EF4-FFF2-40B4-BE49-F238E27FC236}">
                <a16:creationId xmlns:a16="http://schemas.microsoft.com/office/drawing/2014/main" id="{1C9BCB6A-8AAE-49B8-A23B-232007A93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43" y="4884385"/>
            <a:ext cx="1754910" cy="17549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A203E2-299C-44DF-842F-D292F19DE09A}"/>
              </a:ext>
            </a:extLst>
          </p:cNvPr>
          <p:cNvPicPr>
            <a:picLocks noChangeAspect="1"/>
          </p:cNvPicPr>
          <p:nvPr/>
        </p:nvPicPr>
        <p:blipFill>
          <a:blip r:embed="rId5"/>
          <a:stretch>
            <a:fillRect/>
          </a:stretch>
        </p:blipFill>
        <p:spPr>
          <a:xfrm>
            <a:off x="5615668" y="1697881"/>
            <a:ext cx="5846874" cy="2950319"/>
          </a:xfrm>
          <a:prstGeom prst="rect">
            <a:avLst/>
          </a:prstGeom>
        </p:spPr>
      </p:pic>
    </p:spTree>
    <p:extLst>
      <p:ext uri="{BB962C8B-B14F-4D97-AF65-F5344CB8AC3E}">
        <p14:creationId xmlns:p14="http://schemas.microsoft.com/office/powerpoint/2010/main" val="272791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8263" y="609600"/>
            <a:ext cx="11018520" cy="492443"/>
          </a:xfrm>
        </p:spPr>
        <p:txBody>
          <a:bodyPr/>
          <a:lstStyle/>
          <a:p>
            <a:r>
              <a:rPr lang="en-US" sz="3200">
                <a:solidFill>
                  <a:srgbClr val="7030A0"/>
                </a:solidFill>
              </a:rPr>
              <a:t>Rewatch the whole series</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4294967295"/>
          </p:nvPr>
        </p:nvSpPr>
        <p:spPr>
          <a:xfrm>
            <a:off x="584199" y="1467793"/>
            <a:ext cx="5182419" cy="615553"/>
          </a:xfrm>
        </p:spPr>
        <p:txBody>
          <a:bodyPr/>
          <a:lstStyle/>
          <a:p>
            <a:pPr marL="0" indent="0">
              <a:buNone/>
            </a:pPr>
            <a:r>
              <a:rPr lang="en-US" sz="2000">
                <a:solidFill>
                  <a:schemeClr val="accent1">
                    <a:lumMod val="50000"/>
                  </a:schemeClr>
                </a:solidFill>
                <a:latin typeface="+mj-lt"/>
              </a:rPr>
              <a:t>https://aka.ms/learnlive</a:t>
            </a:r>
            <a:br>
              <a:rPr lang="en-US" sz="2000">
                <a:solidFill>
                  <a:schemeClr val="accent1">
                    <a:lumMod val="50000"/>
                  </a:schemeClr>
                </a:solidFill>
                <a:latin typeface="+mj-lt"/>
              </a:rPr>
            </a:br>
            <a:r>
              <a:rPr lang="en-US" sz="2000">
                <a:solidFill>
                  <a:schemeClr val="accent1">
                    <a:lumMod val="50000"/>
                  </a:schemeClr>
                </a:solidFill>
                <a:latin typeface="+mj-lt"/>
              </a:rPr>
              <a:t>-machine-learning-r-</a:t>
            </a:r>
            <a:r>
              <a:rPr lang="en-US" sz="2000" err="1">
                <a:solidFill>
                  <a:schemeClr val="accent1">
                    <a:lumMod val="50000"/>
                  </a:schemeClr>
                </a:solidFill>
                <a:latin typeface="+mj-lt"/>
              </a:rPr>
              <a:t>tidymodels</a:t>
            </a:r>
            <a:endParaRPr lang="en-US" sz="2000">
              <a:solidFill>
                <a:schemeClr val="accent1">
                  <a:lumMod val="50000"/>
                </a:schemeClr>
              </a:solidFill>
              <a:latin typeface="+mj-lt"/>
            </a:endParaRPr>
          </a:p>
        </p:txBody>
      </p:sp>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65028" y="2459504"/>
            <a:ext cx="4006972" cy="1384995"/>
          </a:xfrm>
        </p:spPr>
        <p:txBody>
          <a:bodyPr/>
          <a:lstStyle/>
          <a:p>
            <a:pPr marL="0" indent="0">
              <a:buNone/>
            </a:pPr>
            <a:r>
              <a:rPr lang="en-US" sz="1800" b="0" i="0">
                <a:solidFill>
                  <a:srgbClr val="171717"/>
                </a:solidFill>
                <a:effectLst/>
                <a:latin typeface="Segoe UI" panose="020B0502040204020203" pitchFamily="34" charset="0"/>
              </a:rPr>
              <a:t>Learn how to explore and analyze data by using R. Get and introduction to regression models, classification models, and clustering models by using </a:t>
            </a:r>
            <a:r>
              <a:rPr lang="en-US" sz="1800" b="0" i="0" err="1">
                <a:solidFill>
                  <a:srgbClr val="171717"/>
                </a:solidFill>
                <a:effectLst/>
                <a:latin typeface="Segoe UI" panose="020B0502040204020203" pitchFamily="34" charset="0"/>
              </a:rPr>
              <a:t>tidymodels</a:t>
            </a:r>
            <a:r>
              <a:rPr lang="en-US" sz="1800" b="0" i="0">
                <a:solidFill>
                  <a:srgbClr val="171717"/>
                </a:solidFill>
                <a:effectLst/>
                <a:latin typeface="Segoe UI" panose="020B0502040204020203" pitchFamily="34" charset="0"/>
              </a:rPr>
              <a:t> and R.</a:t>
            </a:r>
            <a:endParaRPr lang="en-US"/>
          </a:p>
        </p:txBody>
      </p:sp>
      <p:sp>
        <p:nvSpPr>
          <p:cNvPr id="2" name="Rectangle 1">
            <a:extLst>
              <a:ext uri="{FF2B5EF4-FFF2-40B4-BE49-F238E27FC236}">
                <a16:creationId xmlns:a16="http://schemas.microsoft.com/office/drawing/2014/main" id="{BDC4B57B-0127-44D6-AB9C-CB823B1613E3}"/>
              </a:ext>
            </a:extLst>
          </p:cNvPr>
          <p:cNvSpPr/>
          <p:nvPr/>
        </p:nvSpPr>
        <p:spPr bwMode="auto">
          <a:xfrm>
            <a:off x="5951538" y="0"/>
            <a:ext cx="6240462" cy="685800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37F7F8D-7EE0-49FB-ADF9-A9AD69D08EC0}"/>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594352A8-173F-442B-A945-143E5A51E89C}"/>
              </a:ext>
            </a:extLst>
          </p:cNvPr>
          <p:cNvPicPr>
            <a:picLocks noChangeAspect="1"/>
          </p:cNvPicPr>
          <p:nvPr/>
        </p:nvPicPr>
        <p:blipFill>
          <a:blip r:embed="rId3"/>
          <a:stretch>
            <a:fillRect/>
          </a:stretch>
        </p:blipFill>
        <p:spPr>
          <a:xfrm>
            <a:off x="4206240" y="491771"/>
            <a:ext cx="8605921" cy="6110204"/>
          </a:xfrm>
          <a:prstGeom prst="rect">
            <a:avLst/>
          </a:prstGeom>
        </p:spPr>
      </p:pic>
      <p:pic>
        <p:nvPicPr>
          <p:cNvPr id="6" name="Picture 5">
            <a:extLst>
              <a:ext uri="{FF2B5EF4-FFF2-40B4-BE49-F238E27FC236}">
                <a16:creationId xmlns:a16="http://schemas.microsoft.com/office/drawing/2014/main" id="{630958B7-8592-6064-1F51-02195200E868}"/>
              </a:ext>
            </a:extLst>
          </p:cNvPr>
          <p:cNvPicPr>
            <a:picLocks noChangeAspect="1"/>
          </p:cNvPicPr>
          <p:nvPr/>
        </p:nvPicPr>
        <p:blipFill>
          <a:blip r:embed="rId4"/>
          <a:stretch>
            <a:fillRect/>
          </a:stretch>
        </p:blipFill>
        <p:spPr>
          <a:xfrm>
            <a:off x="533400" y="5257800"/>
            <a:ext cx="1503640" cy="1503640"/>
          </a:xfrm>
          <a:prstGeom prst="rect">
            <a:avLst/>
          </a:prstGeom>
        </p:spPr>
      </p:pic>
      <p:pic>
        <p:nvPicPr>
          <p:cNvPr id="10" name="Picture 9">
            <a:extLst>
              <a:ext uri="{FF2B5EF4-FFF2-40B4-BE49-F238E27FC236}">
                <a16:creationId xmlns:a16="http://schemas.microsoft.com/office/drawing/2014/main" id="{4955AB87-BAED-83F8-FBEE-D773707414D6}"/>
              </a:ext>
            </a:extLst>
          </p:cNvPr>
          <p:cNvPicPr>
            <a:picLocks noChangeAspect="1"/>
          </p:cNvPicPr>
          <p:nvPr/>
        </p:nvPicPr>
        <p:blipFill rotWithShape="1">
          <a:blip r:embed="rId5"/>
          <a:srcRect r="23170"/>
          <a:stretch/>
        </p:blipFill>
        <p:spPr>
          <a:xfrm>
            <a:off x="5539466" y="1531504"/>
            <a:ext cx="5976260" cy="3370695"/>
          </a:xfrm>
          <a:prstGeom prst="rect">
            <a:avLst/>
          </a:prstGeom>
        </p:spPr>
      </p:pic>
    </p:spTree>
    <p:extLst>
      <p:ext uri="{BB962C8B-B14F-4D97-AF65-F5344CB8AC3E}">
        <p14:creationId xmlns:p14="http://schemas.microsoft.com/office/powerpoint/2010/main" val="6453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590800"/>
            <a:ext cx="2312879" cy="1107996"/>
          </a:xfrm>
        </p:spPr>
        <p:txBody>
          <a:bodyPr anchor="t"/>
          <a:lstStyle>
            <a:lvl1pPr>
              <a:defRPr>
                <a:solidFill>
                  <a:schemeClr val="tx1"/>
                </a:solidFill>
              </a:defRPr>
            </a:lvl1pPr>
          </a:lstStyle>
          <a:p>
            <a:r>
              <a:rPr lang="en-US">
                <a:solidFill>
                  <a:schemeClr val="bg1"/>
                </a:solidFill>
              </a:rPr>
              <a:t>Learning objective</a:t>
            </a:r>
          </a:p>
        </p:txBody>
      </p:sp>
      <p:grpSp>
        <p:nvGrpSpPr>
          <p:cNvPr id="25" name="Group 24">
            <a:extLst>
              <a:ext uri="{FF2B5EF4-FFF2-40B4-BE49-F238E27FC236}">
                <a16:creationId xmlns:a16="http://schemas.microsoft.com/office/drawing/2014/main" id="{1576A7AA-BCC3-470C-868C-2ABC6028DAA7}"/>
              </a:ext>
            </a:extLst>
          </p:cNvPr>
          <p:cNvGrpSpPr/>
          <p:nvPr/>
        </p:nvGrpSpPr>
        <p:grpSpPr>
          <a:xfrm>
            <a:off x="4291884" y="2742380"/>
            <a:ext cx="7311853" cy="665960"/>
            <a:chOff x="4291884" y="629440"/>
            <a:chExt cx="7311853" cy="665960"/>
          </a:xfrm>
        </p:grpSpPr>
        <p:sp>
          <p:nvSpPr>
            <p:cNvPr id="38" name="TextBox 37">
              <a:extLst>
                <a:ext uri="{FF2B5EF4-FFF2-40B4-BE49-F238E27FC236}">
                  <a16:creationId xmlns:a16="http://schemas.microsoft.com/office/drawing/2014/main" id="{19CC766B-8C7A-4755-8EDF-A5645AC63DDE}"/>
                </a:ext>
              </a:extLst>
            </p:cNvPr>
            <p:cNvSpPr txBox="1"/>
            <p:nvPr/>
          </p:nvSpPr>
          <p:spPr>
            <a:xfrm>
              <a:off x="4922844" y="629440"/>
              <a:ext cx="6680893" cy="523220"/>
            </a:xfrm>
            <a:prstGeom prst="rect">
              <a:avLst/>
            </a:prstGeom>
            <a:noFill/>
          </p:spPr>
          <p:txBody>
            <a:bodyPr wrap="square">
              <a:spAutoFit/>
            </a:bodyPr>
            <a:lstStyle/>
            <a:p>
              <a:pPr lvl="0">
                <a:defRPr/>
              </a:pPr>
              <a:r>
                <a:rPr lang="en-US" sz="2800">
                  <a:solidFill>
                    <a:srgbClr val="000000"/>
                  </a:solidFill>
                  <a:cs typeface="Segoe UI" pitchFamily="34" charset="0"/>
                </a:rPr>
                <a:t>Evaluate different types of clustering</a:t>
              </a:r>
            </a:p>
          </p:txBody>
        </p:sp>
        <p:pic>
          <p:nvPicPr>
            <p:cNvPr id="39" name="Picture 38">
              <a:extLst>
                <a:ext uri="{FF2B5EF4-FFF2-40B4-BE49-F238E27FC236}">
                  <a16:creationId xmlns:a16="http://schemas.microsoft.com/office/drawing/2014/main" id="{92A94EAB-0B57-4062-A020-A729FB442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710484"/>
              <a:ext cx="584916" cy="584916"/>
            </a:xfrm>
            <a:prstGeom prst="rect">
              <a:avLst/>
            </a:prstGeom>
          </p:spPr>
        </p:pic>
      </p:grpSp>
      <p:sp>
        <p:nvSpPr>
          <p:cNvPr id="5" name="TextBox 4">
            <a:extLst>
              <a:ext uri="{FF2B5EF4-FFF2-40B4-BE49-F238E27FC236}">
                <a16:creationId xmlns:a16="http://schemas.microsoft.com/office/drawing/2014/main" id="{BA1D11B5-3396-B358-B9D1-54A944EBC646}"/>
              </a:ext>
            </a:extLst>
          </p:cNvPr>
          <p:cNvSpPr txBox="1"/>
          <p:nvPr/>
        </p:nvSpPr>
        <p:spPr>
          <a:xfrm>
            <a:off x="4955574" y="762000"/>
            <a:ext cx="6680893" cy="523220"/>
          </a:xfrm>
          <a:prstGeom prst="rect">
            <a:avLst/>
          </a:prstGeom>
          <a:noFill/>
        </p:spPr>
        <p:txBody>
          <a:bodyPr wrap="square">
            <a:spAutoFit/>
          </a:bodyPr>
          <a:lstStyle/>
          <a:p>
            <a:pPr lvl="0">
              <a:defRPr/>
            </a:pPr>
            <a:r>
              <a:rPr lang="en-US" sz="2800">
                <a:solidFill>
                  <a:srgbClr val="000000"/>
                </a:solidFill>
                <a:cs typeface="Segoe UI" pitchFamily="34" charset="0"/>
              </a:rPr>
              <a:t>What is clustering</a:t>
            </a:r>
          </a:p>
        </p:txBody>
      </p:sp>
      <p:pic>
        <p:nvPicPr>
          <p:cNvPr id="7" name="Picture 6">
            <a:extLst>
              <a:ext uri="{FF2B5EF4-FFF2-40B4-BE49-F238E27FC236}">
                <a16:creationId xmlns:a16="http://schemas.microsoft.com/office/drawing/2014/main" id="{BC07F609-08AC-256E-660C-FB4B50896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4614" y="843044"/>
            <a:ext cx="584916" cy="584916"/>
          </a:xfrm>
          <a:prstGeom prst="rect">
            <a:avLst/>
          </a:prstGeom>
        </p:spPr>
      </p:pic>
      <p:sp>
        <p:nvSpPr>
          <p:cNvPr id="19" name="TextBox 18">
            <a:extLst>
              <a:ext uri="{FF2B5EF4-FFF2-40B4-BE49-F238E27FC236}">
                <a16:creationId xmlns:a16="http://schemas.microsoft.com/office/drawing/2014/main" id="{3BE1C352-B8F0-C31F-D2FF-9426A2D15D34}"/>
              </a:ext>
            </a:extLst>
          </p:cNvPr>
          <p:cNvSpPr txBox="1"/>
          <p:nvPr/>
        </p:nvSpPr>
        <p:spPr>
          <a:xfrm>
            <a:off x="4922844" y="4651234"/>
            <a:ext cx="6680893" cy="954107"/>
          </a:xfrm>
          <a:prstGeom prst="rect">
            <a:avLst/>
          </a:prstGeom>
          <a:noFill/>
        </p:spPr>
        <p:txBody>
          <a:bodyPr wrap="square">
            <a:spAutoFit/>
          </a:bodyPr>
          <a:lstStyle/>
          <a:p>
            <a:pPr lvl="0">
              <a:defRPr/>
            </a:pPr>
            <a:r>
              <a:rPr lang="en-US" sz="2800">
                <a:solidFill>
                  <a:srgbClr val="000000"/>
                </a:solidFill>
                <a:cs typeface="Segoe UI" pitchFamily="34" charset="0"/>
              </a:rPr>
              <a:t>How to train and evaluate clustering models in the </a:t>
            </a:r>
            <a:r>
              <a:rPr lang="en-US" sz="2800" err="1">
                <a:solidFill>
                  <a:srgbClr val="000000"/>
                </a:solidFill>
                <a:cs typeface="Segoe UI" pitchFamily="34" charset="0"/>
              </a:rPr>
              <a:t>tidymodels</a:t>
            </a:r>
            <a:r>
              <a:rPr lang="en-US" sz="2800">
                <a:solidFill>
                  <a:srgbClr val="000000"/>
                </a:solidFill>
                <a:cs typeface="Segoe UI" pitchFamily="34" charset="0"/>
              </a:rPr>
              <a:t> framework</a:t>
            </a:r>
          </a:p>
        </p:txBody>
      </p:sp>
      <p:pic>
        <p:nvPicPr>
          <p:cNvPr id="21" name="Picture 20">
            <a:extLst>
              <a:ext uri="{FF2B5EF4-FFF2-40B4-BE49-F238E27FC236}">
                <a16:creationId xmlns:a16="http://schemas.microsoft.com/office/drawing/2014/main" id="{6B4F16FA-B064-705C-AE27-58437A98AC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884" y="4732278"/>
            <a:ext cx="584916" cy="584916"/>
          </a:xfrm>
          <a:prstGeom prst="rect">
            <a:avLst/>
          </a:prstGeom>
        </p:spPr>
      </p:pic>
    </p:spTree>
    <p:extLst>
      <p:ext uri="{BB962C8B-B14F-4D97-AF65-F5344CB8AC3E}">
        <p14:creationId xmlns:p14="http://schemas.microsoft.com/office/powerpoint/2010/main" val="65287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B608F6-15BC-4ADC-B781-6ED22FC59D79}"/>
              </a:ext>
            </a:extLst>
          </p:cNvPr>
          <p:cNvSpPr txBox="1">
            <a:spLocks/>
          </p:cNvSpPr>
          <p:nvPr/>
        </p:nvSpPr>
        <p:spPr>
          <a:xfrm>
            <a:off x="585216" y="3124200"/>
            <a:ext cx="9144000" cy="498598"/>
          </a:xfrm>
          <a:prstGeom prst="rect">
            <a:avLst/>
          </a:prstGeo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50E6FF"/>
                </a:solidFill>
                <a:effectLst/>
                <a:uLnTx/>
                <a:uFillTx/>
                <a:latin typeface="Segoe UI Semibold"/>
                <a:cs typeface="Segoe UI" pitchFamily="34" charset="0"/>
              </a:rPr>
              <a:t>Introduction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is clustering?</a:t>
            </a:r>
          </a:p>
        </p:txBody>
      </p:sp>
      <p:sp>
        <p:nvSpPr>
          <p:cNvPr id="3" name="Subtitle"/>
          <p:cNvSpPr>
            <a:spLocks noGrp="1"/>
          </p:cNvSpPr>
          <p:nvPr>
            <p:ph sz="quarter" idx="10"/>
          </p:nvPr>
        </p:nvSpPr>
        <p:spPr>
          <a:xfrm>
            <a:off x="584200" y="1435100"/>
            <a:ext cx="4521200" cy="36194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i="1"/>
              <a:t>Clustering</a:t>
            </a:r>
            <a:r>
              <a:t> is the process of grouping objects </a:t>
            </a:r>
            <a:r>
              <a:rPr lang="it-IT"/>
              <a:t>into clusters, based on similarities in their features.</a:t>
            </a:r>
          </a:p>
          <a:p>
            <a:endParaRPr lang="it-IT"/>
          </a:p>
          <a:p>
            <a:r>
              <a:rPr lang="it-IT"/>
              <a:t>This is an example of </a:t>
            </a:r>
            <a:r>
              <a:rPr lang="it-IT" i="1"/>
              <a:t>unsupervised</a:t>
            </a:r>
            <a:r>
              <a:rPr lang="it-IT"/>
              <a:t> machine learning.</a:t>
            </a:r>
            <a:endParaRPr/>
          </a:p>
        </p:txBody>
      </p:sp>
      <p:pic>
        <p:nvPicPr>
          <p:cNvPr id="4" name="New picture" descr="Illustration showing coordinates that have been clustered into three categories."/>
          <p:cNvPicPr/>
          <p:nvPr/>
        </p:nvPicPr>
        <p:blipFill>
          <a:blip r:embed="rId3"/>
          <a:stretch>
            <a:fillRect/>
          </a:stretch>
        </p:blipFill>
        <p:spPr>
          <a:xfrm>
            <a:off x="5257800" y="1458191"/>
            <a:ext cx="6246763" cy="4496562"/>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Preparing data with PCA</a:t>
            </a:r>
          </a:p>
        </p:txBody>
      </p:sp>
      <p:sp>
        <p:nvSpPr>
          <p:cNvPr id="4" name="TextBox 3">
            <a:extLst>
              <a:ext uri="{FF2B5EF4-FFF2-40B4-BE49-F238E27FC236}">
                <a16:creationId xmlns:a16="http://schemas.microsoft.com/office/drawing/2014/main" id="{227729D5-0772-67AC-80C0-AA8C588BB1D9}"/>
              </a:ext>
            </a:extLst>
          </p:cNvPr>
          <p:cNvSpPr txBox="1"/>
          <p:nvPr/>
        </p:nvSpPr>
        <p:spPr>
          <a:xfrm>
            <a:off x="590187" y="1156564"/>
            <a:ext cx="10833361"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i="1">
                <a:ea typeface="+mn-lt"/>
                <a:cs typeface="+mn-lt"/>
              </a:rPr>
              <a:t>Principal component analysis</a:t>
            </a:r>
            <a:r>
              <a:rPr lang="en-US" sz="2000">
                <a:ea typeface="+mn-lt"/>
                <a:cs typeface="+mn-lt"/>
              </a:rPr>
              <a:t> (PCA) is a dimension reduction method that aims at reducing the feature space. Most of the information or variability in the dataset can then be explained by using fewer uncorrelated features.</a:t>
            </a:r>
          </a:p>
          <a:p>
            <a:endParaRPr lang="en-US" sz="2000">
              <a:cs typeface="Segoe UI"/>
            </a:endParaRPr>
          </a:p>
          <a:p>
            <a:r>
              <a:rPr lang="en-US" sz="2000">
                <a:ea typeface="+mn-lt"/>
                <a:cs typeface="+mn-lt"/>
              </a:rPr>
              <a:t>Using PCA, you translate the n-dimensional feature values into two-dimensional coordinates.</a:t>
            </a:r>
            <a:endParaRPr lang="en-US"/>
          </a:p>
        </p:txBody>
      </p:sp>
      <p:pic>
        <p:nvPicPr>
          <p:cNvPr id="5" name="Picture 5">
            <a:extLst>
              <a:ext uri="{FF2B5EF4-FFF2-40B4-BE49-F238E27FC236}">
                <a16:creationId xmlns:a16="http://schemas.microsoft.com/office/drawing/2014/main" id="{D16C250C-C759-8DB6-348B-0B3E018169CA}"/>
              </a:ext>
            </a:extLst>
          </p:cNvPr>
          <p:cNvPicPr>
            <a:picLocks noChangeAspect="1"/>
          </p:cNvPicPr>
          <p:nvPr/>
        </p:nvPicPr>
        <p:blipFill>
          <a:blip r:embed="rId3"/>
          <a:stretch>
            <a:fillRect/>
          </a:stretch>
        </p:blipFill>
        <p:spPr>
          <a:xfrm>
            <a:off x="3292184" y="2777235"/>
            <a:ext cx="5519312" cy="3657497"/>
          </a:xfrm>
          <a:prstGeom prst="rect">
            <a:avLst/>
          </a:prstGeom>
        </p:spPr>
      </p:pic>
      <p:sp>
        <p:nvSpPr>
          <p:cNvPr id="6" name="TextBox 5">
            <a:extLst>
              <a:ext uri="{FF2B5EF4-FFF2-40B4-BE49-F238E27FC236}">
                <a16:creationId xmlns:a16="http://schemas.microsoft.com/office/drawing/2014/main" id="{77F10C9E-543D-7037-035C-AD2E241DFE7D}"/>
              </a:ext>
            </a:extLst>
          </p:cNvPr>
          <p:cNvSpPr txBox="1"/>
          <p:nvPr/>
        </p:nvSpPr>
        <p:spPr>
          <a:xfrm>
            <a:off x="9920880" y="6330119"/>
            <a:ext cx="2088232" cy="215444"/>
          </a:xfrm>
          <a:prstGeom prst="rect">
            <a:avLst/>
          </a:prstGeom>
          <a:noFill/>
        </p:spPr>
        <p:txBody>
          <a:bodyPr wrap="square" lIns="0" tIns="0" rIns="0" bIns="0" rtlCol="0" anchor="t">
            <a:spAutoFit/>
          </a:bodyPr>
          <a:lstStyle/>
          <a:p>
            <a:pPr algn="l"/>
            <a:r>
              <a:rPr lang="it-IT" sz="1400">
                <a:cs typeface="Arial"/>
              </a:rPr>
              <a:t>Artwork by </a:t>
            </a:r>
            <a:r>
              <a:rPr lang="it-IT" sz="1400">
                <a:cs typeface="Arial"/>
                <a:hlinkClick r:id="rId4"/>
              </a:rPr>
              <a:t>@chris_albon</a:t>
            </a:r>
            <a:endParaRPr lang="it-IT" sz="1400"/>
          </a:p>
        </p:txBody>
      </p:sp>
    </p:spTree>
    <p:extLst>
      <p:ext uri="{BB962C8B-B14F-4D97-AF65-F5344CB8AC3E}">
        <p14:creationId xmlns:p14="http://schemas.microsoft.com/office/powerpoint/2010/main" val="41170355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DB608F6-15BC-4ADC-B781-6ED22FC59D79}"/>
              </a:ext>
            </a:extLst>
          </p:cNvPr>
          <p:cNvSpPr txBox="1">
            <a:spLocks/>
          </p:cNvSpPr>
          <p:nvPr/>
        </p:nvSpPr>
        <p:spPr>
          <a:xfrm>
            <a:off x="585216" y="3124200"/>
            <a:ext cx="9144000" cy="498598"/>
          </a:xfrm>
          <a:prstGeom prst="rect">
            <a:avLst/>
          </a:prstGeo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pPr lvl="0">
              <a:defRPr/>
            </a:pPr>
            <a:r>
              <a:rPr lang="en-US"/>
              <a:t>Evaluate different types of clustering</a:t>
            </a:r>
            <a:endParaRPr kumimoji="0" lang="en-GB" sz="3600" b="0" i="0" u="none" strike="noStrike" kern="1200" cap="none" spc="-50" normalizeH="0" baseline="0" noProof="0">
              <a:ln w="3175">
                <a:noFill/>
              </a:ln>
              <a:solidFill>
                <a:srgbClr val="50E6FF"/>
              </a:solidFill>
              <a:effectLst/>
              <a:uLnTx/>
              <a:uFillTx/>
              <a:latin typeface="Segoe UI Semibold"/>
              <a:cs typeface="Segoe UI" pitchFamily="34" charset="0"/>
            </a:endParaRPr>
          </a:p>
        </p:txBody>
      </p:sp>
    </p:spTree>
    <p:extLst>
      <p:ext uri="{BB962C8B-B14F-4D97-AF65-F5344CB8AC3E}">
        <p14:creationId xmlns:p14="http://schemas.microsoft.com/office/powerpoint/2010/main" val="14957181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Evaluate different types of clustering</a:t>
            </a:r>
          </a:p>
        </p:txBody>
      </p:sp>
      <p:sp>
        <p:nvSpPr>
          <p:cNvPr id="3" name="Subtitle"/>
          <p:cNvSpPr>
            <a:spLocks noGrp="1"/>
          </p:cNvSpPr>
          <p:nvPr>
            <p:ph sz="quarter" idx="10"/>
          </p:nvPr>
        </p:nvSpPr>
        <p:spPr>
          <a:xfrm>
            <a:off x="584200" y="1435100"/>
            <a:ext cx="11018838" cy="2499146"/>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a:cs typeface="Segoe UI"/>
              </a:rPr>
              <a:t>There are multiple algorithms you can use for clustering.</a:t>
            </a:r>
          </a:p>
          <a:p>
            <a:endParaRPr lang="en-US"/>
          </a:p>
          <a:p>
            <a:r>
              <a:rPr lang="en-US">
                <a:cs typeface="Segoe UI"/>
              </a:rPr>
              <a:t>The best-known ones are:</a:t>
            </a:r>
          </a:p>
          <a:p>
            <a:pPr marL="457200" indent="-457200">
              <a:buFont typeface="Arial" panose="05000000000000000000" pitchFamily="2" charset="2"/>
              <a:buChar char="•"/>
            </a:pPr>
            <a:r>
              <a:rPr lang="en-US">
                <a:cs typeface="Segoe UI"/>
              </a:rPr>
              <a:t>K-Means Clustering </a:t>
            </a:r>
          </a:p>
          <a:p>
            <a:pPr marL="457200" indent="-457200">
              <a:buFont typeface="Arial" panose="05000000000000000000" pitchFamily="2" charset="2"/>
              <a:buChar char="•"/>
            </a:pPr>
            <a:r>
              <a:rPr lang="en-US">
                <a:cs typeface="Segoe UI"/>
              </a:rPr>
              <a:t>Hierarchical clustering</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5"/>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1_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FF6A62029C4E4FAB4717695D3B196B" ma:contentTypeVersion="11" ma:contentTypeDescription="Create a new document." ma:contentTypeScope="" ma:versionID="c84cd8c787a0fe5bb13f8675ccd78276">
  <xsd:schema xmlns:xsd="http://www.w3.org/2001/XMLSchema" xmlns:xs="http://www.w3.org/2001/XMLSchema" xmlns:p="http://schemas.microsoft.com/office/2006/metadata/properties" xmlns:ns2="d343e86b-7a5c-41da-ab35-6da2355ab299" xmlns:ns3="2dd9ae19-173a-47e5-bd36-a5ead4043a41" targetNamespace="http://schemas.microsoft.com/office/2006/metadata/properties" ma:root="true" ma:fieldsID="1762a9424566359277bbec3445e81413" ns2:_="" ns3:_="">
    <xsd:import namespace="d343e86b-7a5c-41da-ab35-6da2355ab299"/>
    <xsd:import namespace="2dd9ae19-173a-47e5-bd36-a5ead4043a4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3e86b-7a5c-41da-ab35-6da2355ab2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d9ae19-173a-47e5-bd36-a5ead4043a4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dd9ae19-173a-47e5-bd36-a5ead4043a41">
      <UserInfo>
        <DisplayName>Carlotta Castelluccio</DisplayName>
        <AccountId>10</AccountId>
        <AccountType/>
      </UserInfo>
      <UserInfo>
        <DisplayName>Chloe Mandell</DisplayName>
        <AccountId>11</AccountId>
        <AccountType/>
      </UserInfo>
    </SharedWithUsers>
    <lcf76f155ced4ddcb4097134ff3c332f xmlns="d343e86b-7a5c-41da-ab35-6da2355ab29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FA6901-C1C2-4CD4-B495-1C9847BC7FE5}">
  <ds:schemaRefs>
    <ds:schemaRef ds:uri="2dd9ae19-173a-47e5-bd36-a5ead4043a41"/>
    <ds:schemaRef ds:uri="d343e86b-7a5c-41da-ab35-6da2355ab2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4F13C4-C851-408A-BD8D-EEEEA70E119C}">
  <ds:schemaRefs>
    <ds:schemaRef ds:uri="2dd9ae19-173a-47e5-bd36-a5ead4043a41"/>
    <ds:schemaRef ds:uri="d343e86b-7a5c-41da-ab35-6da2355ab2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A3817B4-429D-42C5-9396-3D4F17562C4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5480</Words>
  <Application>Microsoft Office PowerPoint</Application>
  <PresentationFormat>Widescreen</PresentationFormat>
  <Paragraphs>374</Paragraphs>
  <Slides>32</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charter</vt:lpstr>
      <vt:lpstr>Consolas</vt:lpstr>
      <vt:lpstr>Segoe UI</vt:lpstr>
      <vt:lpstr>Segoe UI Semibold</vt:lpstr>
      <vt:lpstr>Times New Roman</vt:lpstr>
      <vt:lpstr>Wingdings</vt:lpstr>
      <vt:lpstr>Microsoft_Learn_White_Template</vt:lpstr>
      <vt:lpstr>1_Microsoft_Learn_White_Template</vt:lpstr>
      <vt:lpstr>Microsoft Ignite 16/9 White Template</vt:lpstr>
      <vt:lpstr>Introduction to clustering models by using R and tidymodels</vt:lpstr>
      <vt:lpstr>Say hi to our moderator!</vt:lpstr>
      <vt:lpstr>/learn</vt:lpstr>
      <vt:lpstr>Learning objective</vt:lpstr>
      <vt:lpstr>PowerPoint Presentation</vt:lpstr>
      <vt:lpstr>What is clustering?</vt:lpstr>
      <vt:lpstr>Preparing data with PCA</vt:lpstr>
      <vt:lpstr>PowerPoint Presentation</vt:lpstr>
      <vt:lpstr>Evaluate different types of clustering</vt:lpstr>
      <vt:lpstr>K-means clustering</vt:lpstr>
      <vt:lpstr>K-Means clustering</vt:lpstr>
      <vt:lpstr>K-Means clustering</vt:lpstr>
      <vt:lpstr>K-Means clustering</vt:lpstr>
      <vt:lpstr>K-Means clustering</vt:lpstr>
      <vt:lpstr>K-Means clustering</vt:lpstr>
      <vt:lpstr>K-Means clustering</vt:lpstr>
      <vt:lpstr>Within cluster sum of squares (WCSS)</vt:lpstr>
      <vt:lpstr>PowerPoint Presentation</vt:lpstr>
      <vt:lpstr>Hierarchical clustering</vt:lpstr>
      <vt:lpstr>Hierarchical clustering: agglomerative clustering</vt:lpstr>
      <vt:lpstr>Hierarchical clustering: agglomerative clustering</vt:lpstr>
      <vt:lpstr>Hierarchical clustering: agglomerative clustering</vt:lpstr>
      <vt:lpstr>Hierarchical clustering: agglomerative clustering</vt:lpstr>
      <vt:lpstr>Hierarchical clustering: agglomerative clustering</vt:lpstr>
      <vt:lpstr>Measures of dissimilarity between clusters</vt:lpstr>
      <vt:lpstr>PowerPoint Presentation</vt:lpstr>
      <vt:lpstr>Knowledge Check</vt:lpstr>
      <vt:lpstr>Question 1 </vt:lpstr>
      <vt:lpstr>Question 2 </vt:lpstr>
      <vt:lpstr>Summary</vt:lpstr>
      <vt:lpstr>/learn</vt:lpstr>
      <vt:lpstr>Rewatch the whole series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dc:creator>
  <cp:lastModifiedBy>Jasleen Sondhi</cp:lastModifiedBy>
  <cp:revision>2</cp:revision>
  <cp:lastPrinted>2022-08-12T13:25:10Z</cp:lastPrinted>
  <dcterms:created xsi:type="dcterms:W3CDTF">2022-08-12T13:25:10Z</dcterms:created>
  <dcterms:modified xsi:type="dcterms:W3CDTF">2022-09-19T16:06:35Z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0x01010096FF6A62029C4E4FAB4717695D3B196B</vt:lpwstr>
  </property>
  <property fmtid="{D5CDD505-2E9C-101B-9397-08002B2CF9AE}" pid="3" name="MediaServiceImageTags">
    <vt:lpwstr/>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